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0" r:id="rId5"/>
    <p:sldId id="271" r:id="rId6"/>
    <p:sldId id="264" r:id="rId7"/>
    <p:sldId id="258" r:id="rId8"/>
    <p:sldId id="268" r:id="rId9"/>
    <p:sldId id="267" r:id="rId10"/>
    <p:sldId id="266" r:id="rId11"/>
    <p:sldId id="272" r:id="rId12"/>
    <p:sldId id="269" r:id="rId13"/>
    <p:sldId id="263" r:id="rId14"/>
    <p:sldId id="265" r:id="rId15"/>
    <p:sldId id="260" r:id="rId16"/>
    <p:sldId id="261" r:id="rId17"/>
    <p:sldId id="274" r:id="rId18"/>
    <p:sldId id="276" r:id="rId19"/>
    <p:sldId id="277" r:id="rId20"/>
    <p:sldId id="273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4" autoAdjust="0"/>
    <p:restoredTop sz="94660"/>
  </p:normalViewPr>
  <p:slideViewPr>
    <p:cSldViewPr>
      <p:cViewPr>
        <p:scale>
          <a:sx n="66" d="100"/>
          <a:sy n="66" d="100"/>
        </p:scale>
        <p:origin x="-211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AB13E-5E44-44B7-A11E-8E8BB1AEC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85142-F3BF-49C7-AF45-04F8B2D5D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6103F-12B7-4397-8CD3-A2FF0E4DB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5D4BA-37DA-42E3-872C-F867B3A44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EEB52-215C-4C17-A6E4-51911DD20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FB7D8-28A2-43A2-BFC8-C7462C08B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052F8-ACAB-433F-AC7E-7FFBD450D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47C95-30CA-425F-9F69-CEB952984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E9DE-FBC1-41BA-81D8-036CE3D33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D439E-00A6-4AB3-B761-2E48741D8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B1C11-4BB1-4ADC-A88F-632C5AFFF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3B508C-58DC-4683-8E4A-CD3679367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http://books-kvr.do.am/kur.jpg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ГОРОДА-ГЕРОИ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5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3FBE73A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CECEE"/>
              </a:clrFrom>
              <a:clrTo>
                <a:srgbClr val="ECECEE">
                  <a:alpha val="0"/>
                </a:srgbClr>
              </a:clrTo>
            </a:clrChange>
            <a:lum bright="-12000" contrast="36000"/>
          </a:blip>
          <a:srcRect l="51781" t="86792" r="11974" b="5661"/>
          <a:stretch>
            <a:fillRect/>
          </a:stretch>
        </p:blipFill>
        <p:spPr bwMode="auto">
          <a:xfrm>
            <a:off x="2819400" y="54102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4800600" y="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</a:rPr>
              <a:t>Звание «Город-герой» присвоено 14 сентября      1973 года</a:t>
            </a:r>
          </a:p>
        </p:txBody>
      </p:sp>
      <p:sp>
        <p:nvSpPr>
          <p:cNvPr id="11268" name="Rectangle 3"/>
          <p:cNvSpPr txBox="1">
            <a:spLocks noChangeArrowheads="1"/>
          </p:cNvSpPr>
          <p:nvPr/>
        </p:nvSpPr>
        <p:spPr bwMode="auto">
          <a:xfrm>
            <a:off x="5257800" y="1219200"/>
            <a:ext cx="3886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«И стоят в Новороссийске,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Память вечную храня,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Вечной славы обелиски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Возле Вечного огня».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		В. Бакалдин</a:t>
            </a:r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5334000" y="54102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Памятник «Линия обороны»</a:t>
            </a:r>
          </a:p>
        </p:txBody>
      </p:sp>
      <p:sp>
        <p:nvSpPr>
          <p:cNvPr id="11270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419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Во время Великой Отечественной войны через Новороссийск снабжался осаждённый Севастополь. В начале сентября 1942 года фашисты захватили большую часть города. Однако наши войска удерживали морской порт. 4 февраля 1943 года десант моряков захватил плацдарм, названный позже «Малая земля», и удерживал его 225 дней. 16 сентября 1943 года Новороссийск был освобожден. В освобождении города участвовало Новороссийское соединение партизанских отрядов. Разгром немецко-фашистских войск под Новороссийском явился началом крушения мощных укреплений немцев на Таманском полуострове, так называемой Голубой линии.</a:t>
            </a:r>
          </a:p>
        </p:txBody>
      </p:sp>
      <p:pic>
        <p:nvPicPr>
          <p:cNvPr id="11271" name="Picture 11" descr="BDACF0A5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5029200" y="3352800"/>
            <a:ext cx="3962400" cy="19240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1272" name="Picture 12" descr="&amp;Scy;&amp;ocy;&amp;lcy;&amp;dcy;&amp;acy;&amp;tcy;&amp;ycy; &amp;Pcy;&amp;ocy;&amp;bcy;&amp;iecy;&amp;dcy;&amp;ycy;. &amp;Vcy;&amp;ocy;&amp;iecy;&amp;ncy;&amp;ncy;&amp;ycy;&amp;iecy; &amp;fcy;&amp;ocy;&amp;tcy;&amp;ocy;&amp;gcy;&amp;rcy;&amp;acy;&amp;fcy;&amp;icy;&amp;icy; &amp;icy; &amp;rcy;&amp;acy;&amp;scy;&amp;scy;&amp;kcy;&amp;acy;&amp;zcy;&amp;ycy; &amp;ocy; &amp;vcy;&amp;ocy;&amp;jcy;&amp;n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52400"/>
            <a:ext cx="6397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09600" y="152400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ГОРОД-ГЕРОЙ НОВОРОССИЙСК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4572000" y="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</a:rPr>
              <a:t>Звание «Город-герой» присвоено 14 сентября     1973 года</a:t>
            </a:r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5181600" y="13716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«От канонад, от канонад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Пылала Керчь вдали…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Ряды солдат, ряды солдат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В каменоломни шли.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Держись, не отступай,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Держись, ты не сражен,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Аджимушкай – подземный 		гарнизон».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	Б. Дубровин</a:t>
            </a:r>
          </a:p>
        </p:txBody>
      </p:sp>
      <p:sp>
        <p:nvSpPr>
          <p:cNvPr id="12293" name="TextBox 10"/>
          <p:cNvSpPr txBox="1">
            <a:spLocks noChangeArrowheads="1"/>
          </p:cNvSpPr>
          <p:nvPr/>
        </p:nvSpPr>
        <p:spPr bwMode="auto">
          <a:xfrm>
            <a:off x="5105400" y="57150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Мемориал героям Аджимушкая</a:t>
            </a:r>
            <a:endParaRPr lang="ru-RU"/>
          </a:p>
        </p:txBody>
      </p:sp>
      <p:sp>
        <p:nvSpPr>
          <p:cNvPr id="12294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419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16 ноября 1941 года фашистами была захвачена Керчь – город, стратегически важный в осуществлении контроля над судоходством в двух южных морях. В конце года город был освобожден и мае 1942 года - опять взят. И тогда многие жители города ушли в Аджимушкайские каменоломни. Пятимесячная оборона стала легендарной  страницей войны. Гитлеровцы окружили каменоломни рядами проволочных заграждений, взрывали и заваливали входы, нагнетали в подземные штольни смешанный с газом дым, но так и не смогли овладеть каменоломнями. 11 апреля 1944 года Советская армия овладела городом и портом. </a:t>
            </a:r>
          </a:p>
        </p:txBody>
      </p:sp>
      <p:pic>
        <p:nvPicPr>
          <p:cNvPr id="12295" name="Picture 8" descr="&amp;Scy;&amp;ocy;&amp;lcy;&amp;dcy;&amp;acy;&amp;tcy;&amp;ycy; &amp;Pcy;&amp;ocy;&amp;bcy;&amp;iecy;&amp;dcy;&amp;ycy;. &amp;Vcy;&amp;ocy;&amp;iecy;&amp;ncy;&amp;ncy;&amp;ycy;&amp;iecy; &amp;fcy;&amp;ocy;&amp;tcy;&amp;ocy;&amp;gcy;&amp;rcy;&amp;acy;&amp;fcy;&amp;icy;&amp;icy; &amp;icy; &amp;rcy;&amp;acy;&amp;scy;&amp;scy;&amp;kcy;&amp;acy;&amp;zcy;&amp;ycy; &amp;ocy; &amp;vcy;&amp;ocy;&amp;jcy;&amp;n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"/>
            <a:ext cx="6397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33400" y="152400"/>
            <a:ext cx="350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ГОРОД-ГЕРОЙ КЕРЧЬ</a:t>
            </a:r>
          </a:p>
        </p:txBody>
      </p:sp>
      <p:pic>
        <p:nvPicPr>
          <p:cNvPr id="12297" name="Picture 11" descr="4736AB0F"/>
          <p:cNvPicPr>
            <a:picLocks noChangeAspect="1" noChangeArrowheads="1"/>
          </p:cNvPicPr>
          <p:nvPr/>
        </p:nvPicPr>
        <p:blipFill>
          <a:blip r:embed="rId4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5410200" y="4191000"/>
            <a:ext cx="3124200" cy="1447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4572000" y="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</a:rPr>
              <a:t>Звание «Город-герой» присвоено 26 июня                    1974 года</a:t>
            </a:r>
          </a:p>
        </p:txBody>
      </p:sp>
      <p:sp>
        <p:nvSpPr>
          <p:cNvPr id="13316" name="Rectangle 3"/>
          <p:cNvSpPr txBox="1">
            <a:spLocks noChangeArrowheads="1"/>
          </p:cNvSpPr>
          <p:nvPr/>
        </p:nvSpPr>
        <p:spPr bwMode="auto">
          <a:xfrm>
            <a:off x="5334000" y="10668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«Я шёл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По белорусским тем посёлкам: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Селения, спалённые дотла,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Скворечник – 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Даже он снесен осколком,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Повсюду – 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Только пепел да зола».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		В. Семенов</a:t>
            </a:r>
          </a:p>
        </p:txBody>
      </p:sp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7162800" y="44196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Мемориал в Хатыни</a:t>
            </a:r>
            <a:endParaRPr lang="ru-RU"/>
          </a:p>
        </p:txBody>
      </p:sp>
      <p:sp>
        <p:nvSpPr>
          <p:cNvPr id="13318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419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22 июня 1941 года фашисты атаковали наши западные границы. Минск оказался в центре боевых действий на направлении главного удара немецко-фашистских войск, рвавшихся к Москве. 28 июня Минск был оккупирован. Но город не сдавался. Здесь действовало могучее подполье. В 1942 году вышел первый номер подпольной газеты «Звезда». Недалеко от Минска в годы войны была деревня Хатынь. В 1943 году она сожжена фашистами. Погибло 149 человек, в том числе 76 детей. В 1969 году здесь был открыт мемориальный архитектурно-скульптурный комплекс. 3 августа 1944 года – освобождение Минска.</a:t>
            </a:r>
          </a:p>
        </p:txBody>
      </p:sp>
      <p:pic>
        <p:nvPicPr>
          <p:cNvPr id="13319" name="Picture 11" descr="447FE0C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5334000" y="4038600"/>
            <a:ext cx="1960563" cy="2667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3320" name="Picture 12" descr="&amp;Scy;&amp;ocy;&amp;lcy;&amp;dcy;&amp;acy;&amp;tcy;&amp;ycy; &amp;Pcy;&amp;ocy;&amp;bcy;&amp;iecy;&amp;dcy;&amp;ycy;. &amp;Vcy;&amp;ocy;&amp;iecy;&amp;ncy;&amp;ncy;&amp;ycy;&amp;iecy; &amp;fcy;&amp;ocy;&amp;tcy;&amp;ocy;&amp;gcy;&amp;rcy;&amp;acy;&amp;fcy;&amp;icy;&amp;icy; &amp;icy; &amp;rcy;&amp;acy;&amp;scy;&amp;scy;&amp;kcy;&amp;acy;&amp;zcy;&amp;ycy; &amp;ocy; &amp;vcy;&amp;ocy;&amp;jcy;&amp;n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52400"/>
            <a:ext cx="6397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33400" y="0"/>
            <a:ext cx="388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ГОРОД-ГЕРОЙ МИНСК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8" descr="3B4B1852"/>
          <p:cNvPicPr>
            <a:picLocks noChangeAspect="1" noChangeArrowheads="1"/>
          </p:cNvPicPr>
          <p:nvPr/>
        </p:nvPicPr>
        <p:blipFill>
          <a:blip r:embed="rId3" cstate="print">
            <a:lum bright="-6000" contrast="60000"/>
          </a:blip>
          <a:srcRect/>
          <a:stretch>
            <a:fillRect/>
          </a:stretch>
        </p:blipFill>
        <p:spPr bwMode="auto">
          <a:xfrm>
            <a:off x="5410200" y="3048000"/>
            <a:ext cx="3505200" cy="23606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53000" y="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FF0000"/>
                </a:solidFill>
                <a:latin typeface="+mn-lt"/>
              </a:rPr>
              <a:t>Звание «Город-герой» присвоено 7 декабря               1976 года</a:t>
            </a:r>
          </a:p>
        </p:txBody>
      </p:sp>
      <p:sp>
        <p:nvSpPr>
          <p:cNvPr id="14341" name="Rectangle 3"/>
          <p:cNvSpPr txBox="1">
            <a:spLocks noChangeArrowheads="1"/>
          </p:cNvSpPr>
          <p:nvPr/>
        </p:nvSpPr>
        <p:spPr bwMode="auto">
          <a:xfrm>
            <a:off x="5334000" y="1143000"/>
            <a:ext cx="381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«Немцы шли с боями к Туле,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Но сломить ли город тот,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Где в самих названьях улиц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Дух оружия живёт?..»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		М. Кольчугин</a:t>
            </a:r>
          </a:p>
        </p:txBody>
      </p: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5257800" y="54102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Бои на перекрестке улиц Коммунаров и Советской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464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Осенью 1941 года Тула стала южным форпостом столицы. В планах фашистской Германии Тула значилась как стратегически важный пункт, взятие которого открывало прямой и короткий пут к Москве. Немецко-фашистские захватчики вышли к Туле в конце октября 1941 года. Линия фронта проходила через южную окраину города. С 30 октября по 14 ноября гитлеровцы пытались овладеть городом. На подступах к городу противник потерял более 100 танков и отказался от лобовых ударов. В декабре 1941 года войска Западного фронта в ходе Тульской наступательной операции разгромили ударную танковую группировку фашистских войск генерала Гудериана.</a:t>
            </a:r>
          </a:p>
        </p:txBody>
      </p:sp>
      <p:pic>
        <p:nvPicPr>
          <p:cNvPr id="14344" name="Picture 11" descr="&amp;Scy;&amp;ocy;&amp;lcy;&amp;dcy;&amp;acy;&amp;tcy;&amp;ycy; &amp;Pcy;&amp;ocy;&amp;bcy;&amp;iecy;&amp;dcy;&amp;ycy;. &amp;Vcy;&amp;ocy;&amp;iecy;&amp;ncy;&amp;ncy;&amp;ycy;&amp;iecy; &amp;fcy;&amp;ocy;&amp;tcy;&amp;ocy;&amp;gcy;&amp;rcy;&amp;acy;&amp;fcy;&amp;icy;&amp;icy; &amp;icy; &amp;rcy;&amp;acy;&amp;scy;&amp;scy;&amp;kcy;&amp;acy;&amp;zcy;&amp;ycy; &amp;ocy; &amp;vcy;&amp;ocy;&amp;jcy;&amp;n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52400"/>
            <a:ext cx="6397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33400" y="15240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ГОРОД-ГЕРОЙ ТУЛА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7FD791BE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5029200" y="3200400"/>
            <a:ext cx="1828800" cy="28638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4572000" y="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</a:rPr>
              <a:t>Звание «Город-герой» присвоено 6 мая                           1985 года</a:t>
            </a:r>
          </a:p>
        </p:txBody>
      </p:sp>
      <p:sp>
        <p:nvSpPr>
          <p:cNvPr id="15365" name="Rectangle 3"/>
          <p:cNvSpPr txBox="1">
            <a:spLocks noChangeArrowheads="1"/>
          </p:cNvSpPr>
          <p:nvPr/>
        </p:nvSpPr>
        <p:spPr bwMode="auto">
          <a:xfrm>
            <a:off x="4953000" y="1143000"/>
            <a:ext cx="419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«Город-порт уверенный и гордый,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Лютой смертью недругу грозит. Город-порт у Кольского фиорда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Неприступной крепостью  стоит».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		Р. Троянер</a:t>
            </a:r>
          </a:p>
        </p:txBody>
      </p:sp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6858000" y="3429000"/>
            <a:ext cx="22860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Мемориал «Защитникам Советского Заполярья в годы Великой Отечественной войны» («Алёша»)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447800"/>
            <a:ext cx="419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В годы войны в Мурманский порт приходили караваны судов союзников с необходимыми нашей стране грузами. Немцы нещадно бомбили и суда, и порт. Через Мурманский порт было разгружено свыше 250 транспортов и переработано свыше 2 миллионов тонн грузов. В трудных условиях войны жители города поддерживали блокадников Ленинграда, отправив в осаждённый врагом город 150 тонн солёной рыбы, 15 тонн сёмги, 10 тонн медицинского рыбьего жира. 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     С июня 1941 года по октябрь 1944 года продолжалась оборона Заполярья.</a:t>
            </a:r>
          </a:p>
        </p:txBody>
      </p:sp>
      <p:pic>
        <p:nvPicPr>
          <p:cNvPr id="15368" name="Picture 11" descr="&amp;Scy;&amp;ocy;&amp;lcy;&amp;dcy;&amp;acy;&amp;tcy;&amp;ycy; &amp;Pcy;&amp;ocy;&amp;bcy;&amp;iecy;&amp;dcy;&amp;ycy;. &amp;Vcy;&amp;ocy;&amp;iecy;&amp;ncy;&amp;ncy;&amp;ycy;&amp;iecy; &amp;fcy;&amp;ocy;&amp;tcy;&amp;ocy;&amp;gcy;&amp;rcy;&amp;acy;&amp;fcy;&amp;icy;&amp;icy; &amp;icy; &amp;rcy;&amp;acy;&amp;scy;&amp;scy;&amp;kcy;&amp;acy;&amp;zcy;&amp;ycy; &amp;ocy; &amp;vcy;&amp;ocy;&amp;jcy;&amp;n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0"/>
            <a:ext cx="6397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09600" y="0"/>
            <a:ext cx="350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ГОРОД-ГЕРОЙ МУРМАНСК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BCB366A4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4953000" y="3810000"/>
            <a:ext cx="2133600" cy="22955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4648200" y="0"/>
            <a:ext cx="449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</a:rPr>
              <a:t>Звание «Город-герой» присвоено 6 мая                          1985 года</a:t>
            </a:r>
          </a:p>
        </p:txBody>
      </p:sp>
      <p:sp>
        <p:nvSpPr>
          <p:cNvPr id="16389" name="Rectangle 3"/>
          <p:cNvSpPr txBox="1">
            <a:spLocks noChangeArrowheads="1"/>
          </p:cNvSpPr>
          <p:nvPr/>
        </p:nvSpPr>
        <p:spPr bwMode="auto">
          <a:xfrm>
            <a:off x="4953000" y="1219200"/>
            <a:ext cx="419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«Я видел все, что видеть мне 			пришлось,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Что враг терзал без всяких 			сожалений…                                                     Но ни на миг ему не удалось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Тебя, Смоленск, поставить на 				колени».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		М. Исаковский</a:t>
            </a:r>
          </a:p>
        </p:txBody>
      </p:sp>
      <p:sp>
        <p:nvSpPr>
          <p:cNvPr id="16390" name="TextBox 11"/>
          <p:cNvSpPr txBox="1">
            <a:spLocks noChangeArrowheads="1"/>
          </p:cNvSpPr>
          <p:nvPr/>
        </p:nvSpPr>
        <p:spPr bwMode="auto">
          <a:xfrm>
            <a:off x="7010400" y="4800600"/>
            <a:ext cx="2133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Памятник А.Твардовскому и В.Тёркину</a:t>
            </a:r>
          </a:p>
        </p:txBody>
      </p:sp>
      <p:sp>
        <p:nvSpPr>
          <p:cNvPr id="16391" name="Rectangle 3"/>
          <p:cNvSpPr txBox="1">
            <a:spLocks noChangeArrowheads="1"/>
          </p:cNvSpPr>
          <p:nvPr/>
        </p:nvSpPr>
        <p:spPr bwMode="auto">
          <a:xfrm>
            <a:off x="533400" y="1295400"/>
            <a:ext cx="426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Смоленск героически принял на себя удар гитлеровских армий, нацеленных на Москву. Г. К. Жуков писал: «У стен древнего русского города… развернулось ожесточенное сражение. Оно длилось два месяца. Хотя разгромить противника не удалось,  но его ударные группировки были сильно измотаны. …Мы выиграли время для подготовки стратегических резервов и проведения оборонительных мероприятий на московском направлении. Здесь родилась советская гвардия. Здесь 14 июля 1941 года в боях под Оршей батарея капитана И.А.Флерова впервые применила установки реактивных минометов – легендарные «катюши…».</a:t>
            </a:r>
          </a:p>
        </p:txBody>
      </p:sp>
      <p:pic>
        <p:nvPicPr>
          <p:cNvPr id="16392" name="Picture 11" descr="&amp;Scy;&amp;ocy;&amp;lcy;&amp;dcy;&amp;acy;&amp;tcy;&amp;ycy; &amp;Pcy;&amp;ocy;&amp;bcy;&amp;iecy;&amp;dcy;&amp;ycy;. &amp;Vcy;&amp;ocy;&amp;iecy;&amp;ncy;&amp;ncy;&amp;ycy;&amp;iecy; &amp;fcy;&amp;ocy;&amp;tcy;&amp;ocy;&amp;gcy;&amp;rcy;&amp;acy;&amp;fcy;&amp;icy;&amp;icy; &amp;icy; &amp;rcy;&amp;acy;&amp;scy;&amp;scy;&amp;kcy;&amp;acy;&amp;zcy;&amp;ycy; &amp;ocy; &amp;vcy;&amp;ocy;&amp;jcy;&amp;n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52400"/>
            <a:ext cx="6397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09600" y="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ГОРОД-ГЕРОЙ СМОЛЕНСК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228600"/>
            <a:ext cx="6248400" cy="62484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</a:rPr>
              <a:t>«Я безвестный. Я безвестен.</a:t>
            </a:r>
          </a:p>
          <a:p>
            <a:pPr algn="l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</a:rPr>
              <a:t>Я без имени — известен.</a:t>
            </a:r>
          </a:p>
          <a:p>
            <a:pPr algn="l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</a:rPr>
              <a:t>Вечный житель твой, Земля.</a:t>
            </a:r>
          </a:p>
          <a:p>
            <a:pPr algn="l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</a:rPr>
              <a:t>Похоронен у Кремля...</a:t>
            </a:r>
          </a:p>
          <a:p>
            <a:pPr algn="l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</a:rPr>
              <a:t>Вкруг меня, вблизи Кремля</a:t>
            </a:r>
          </a:p>
          <a:p>
            <a:pPr algn="l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</a:rPr>
              <a:t>Все столицы и края,</a:t>
            </a:r>
          </a:p>
          <a:p>
            <a:pPr algn="l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</a:rPr>
              <a:t>Вся геройская земля:</a:t>
            </a:r>
          </a:p>
          <a:p>
            <a:pPr algn="l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</a:rPr>
              <a:t>Сталинградская земля,</a:t>
            </a:r>
          </a:p>
          <a:p>
            <a:pPr algn="l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</a:rPr>
              <a:t>Ленинградская земля,</a:t>
            </a:r>
          </a:p>
          <a:p>
            <a:pPr algn="l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</a:rPr>
              <a:t>Подмосковная земля,</a:t>
            </a:r>
          </a:p>
          <a:p>
            <a:pPr algn="l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</a:rPr>
              <a:t>Украинская земля, </a:t>
            </a:r>
          </a:p>
          <a:p>
            <a:pPr algn="l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</a:rPr>
              <a:t>Брестской крепости земля —</a:t>
            </a:r>
          </a:p>
          <a:p>
            <a:pPr algn="l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</a:rPr>
              <a:t>для меня всё, для меня,</a:t>
            </a:r>
          </a:p>
          <a:p>
            <a:pPr algn="l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</a:rPr>
              <a:t>Как я рвусь к вам из огня!»</a:t>
            </a:r>
          </a:p>
          <a:p>
            <a:pPr algn="l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</a:rPr>
              <a:t>				        М. Львов.</a:t>
            </a:r>
          </a:p>
          <a:p>
            <a:pPr algn="l">
              <a:lnSpc>
                <a:spcPct val="90000"/>
              </a:lnSpc>
            </a:pPr>
            <a:r>
              <a:rPr lang="ru-RU" sz="2200" b="1" smtClean="0">
                <a:latin typeface="Times New Roman" pitchFamily="18" charset="0"/>
              </a:rPr>
              <a:t>			«Могила Неизвестного 					Солдата»</a:t>
            </a:r>
            <a:r>
              <a:rPr lang="ru-RU" sz="2200" b="1" smtClean="0">
                <a:solidFill>
                  <a:srgbClr val="FF3300"/>
                </a:solidFill>
                <a:latin typeface="Times New Roman" pitchFamily="18" charset="0"/>
              </a:rPr>
              <a:t>				</a:t>
            </a:r>
          </a:p>
        </p:txBody>
      </p:sp>
      <p:pic>
        <p:nvPicPr>
          <p:cNvPr id="17411" name="Picture 5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3FBE73A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CECEE"/>
              </a:clrFrom>
              <a:clrTo>
                <a:srgbClr val="ECECEE">
                  <a:alpha val="0"/>
                </a:srgbClr>
              </a:clrTo>
            </a:clrChange>
            <a:lum bright="-12000" contrast="36000"/>
          </a:blip>
          <a:srcRect l="51781" t="86792" r="11974" b="5661"/>
          <a:stretch>
            <a:fillRect/>
          </a:stretch>
        </p:blipFill>
        <p:spPr bwMode="auto">
          <a:xfrm>
            <a:off x="533400" y="5638800"/>
            <a:ext cx="35814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09800" y="228600"/>
            <a:ext cx="6172200" cy="3352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z="2200" b="1" smtClean="0">
                <a:solidFill>
                  <a:srgbClr val="FF3300"/>
                </a:solidFill>
                <a:latin typeface="Times New Roman" pitchFamily="18" charset="0"/>
              </a:rPr>
              <a:t>					</a:t>
            </a:r>
          </a:p>
        </p:txBody>
      </p:sp>
      <p:pic>
        <p:nvPicPr>
          <p:cNvPr id="18435" name="Picture 5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600200" y="9906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09600" y="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 ГОРОДАХ-ГЕРОЯХ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609600" y="838200"/>
            <a:ext cx="8077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3300"/>
                </a:solidFill>
              </a:rPr>
              <a:t>Нет такого уголка на земле, где бы, говоря о минувшей войне, не произносили с изумлением и гордостью слова: Сталинград, Ленинград, Одесса, Москва…</a:t>
            </a:r>
            <a:endParaRPr lang="ru-RU" sz="2000" b="1">
              <a:latin typeface="Times New Roman" pitchFamily="18" charset="0"/>
            </a:endParaRPr>
          </a:p>
        </p:txBody>
      </p:sp>
      <p:pic>
        <p:nvPicPr>
          <p:cNvPr id="18439" name="Picture 14" descr="7098D7FE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3048000" y="2514600"/>
            <a:ext cx="1568450" cy="2057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3048000" y="4572000"/>
            <a:ext cx="1828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Города-герои Великой Отечественной войны: Атлас. – М., 1983. – 83 с.</a:t>
            </a: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5105400" y="4572000"/>
            <a:ext cx="1828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Дмитриев Ю. Города-герои. – М.: Малыш, 1970. – 65 с.</a:t>
            </a:r>
          </a:p>
        </p:txBody>
      </p:sp>
      <p:pic>
        <p:nvPicPr>
          <p:cNvPr id="18442" name="Picture 19" descr="734EB37B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 bwMode="auto">
          <a:xfrm>
            <a:off x="7292975" y="2514600"/>
            <a:ext cx="1470025" cy="2057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7162800" y="4572000"/>
            <a:ext cx="1981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Города-герои и города воинской славы. – М.: Детская энциклопедия , 1910 - № 4. – 65 с.</a:t>
            </a:r>
          </a:p>
        </p:txBody>
      </p:sp>
      <p:sp>
        <p:nvSpPr>
          <p:cNvPr id="18444" name="TextBox 10"/>
          <p:cNvSpPr txBox="1">
            <a:spLocks noChangeArrowheads="1"/>
          </p:cNvSpPr>
          <p:nvPr/>
        </p:nvSpPr>
        <p:spPr bwMode="auto">
          <a:xfrm>
            <a:off x="762000" y="4568825"/>
            <a:ext cx="2209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Города-Герои: Героизм и мужество. 1941-1945 / Сост. И. А. Маневич – М.: ООО «Даръ», 2015. - 48 с.</a:t>
            </a:r>
          </a:p>
        </p:txBody>
      </p:sp>
      <p:pic>
        <p:nvPicPr>
          <p:cNvPr id="18445" name="Picture 24" descr="8A36074E"/>
          <p:cNvPicPr>
            <a:picLocks noChangeAspect="1" noChangeArrowheads="1"/>
          </p:cNvPicPr>
          <p:nvPr/>
        </p:nvPicPr>
        <p:blipFill>
          <a:blip r:embed="rId5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5181600" y="2514600"/>
            <a:ext cx="1506538" cy="2057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8446" name="Picture 27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914400" y="2514600"/>
            <a:ext cx="1600200" cy="20843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09800" y="228600"/>
            <a:ext cx="6172200" cy="3352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z="2200" b="1" smtClean="0">
                <a:solidFill>
                  <a:srgbClr val="FF3300"/>
                </a:solidFill>
                <a:latin typeface="Times New Roman" pitchFamily="18" charset="0"/>
              </a:rPr>
              <a:t>					</a:t>
            </a:r>
          </a:p>
        </p:txBody>
      </p:sp>
      <p:pic>
        <p:nvPicPr>
          <p:cNvPr id="19459" name="Picture 5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600200" y="9906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609600" y="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</a:rPr>
              <a:t>Серия книг «Города-герои»</a:t>
            </a:r>
          </a:p>
        </p:txBody>
      </p:sp>
      <p:pic>
        <p:nvPicPr>
          <p:cNvPr id="19462" name="Picture 14" descr="4374408C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 bwMode="auto">
          <a:xfrm>
            <a:off x="990600" y="762000"/>
            <a:ext cx="1273175" cy="198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2362200" y="1066800"/>
            <a:ext cx="2057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Князюк В.К.  Брестская крепость. – М.: Политиздат,1988. – 189 с.</a:t>
            </a:r>
          </a:p>
        </p:txBody>
      </p:sp>
      <p:pic>
        <p:nvPicPr>
          <p:cNvPr id="19464" name="Picture 17" descr="1AA527A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4876800" y="762000"/>
            <a:ext cx="1203325" cy="198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6324600" y="1066800"/>
            <a:ext cx="2133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Усыченко Ю.И.  Одесса. – М.: Политиздат,1978. – 144 с.</a:t>
            </a:r>
          </a:p>
        </p:txBody>
      </p:sp>
      <p:pic>
        <p:nvPicPr>
          <p:cNvPr id="19466" name="Picture 19" descr="4FDDB098"/>
          <p:cNvPicPr>
            <a:picLocks noChangeAspect="1" noChangeArrowheads="1"/>
          </p:cNvPicPr>
          <p:nvPr/>
        </p:nvPicPr>
        <p:blipFill>
          <a:blip r:embed="rId5" cstate="print">
            <a:lum bright="-6000" contrast="24000"/>
          </a:blip>
          <a:srcRect/>
          <a:stretch>
            <a:fillRect/>
          </a:stretch>
        </p:blipFill>
        <p:spPr bwMode="auto">
          <a:xfrm>
            <a:off x="1828800" y="3048000"/>
            <a:ext cx="1371600" cy="2133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9467" name="Picture 20" descr="AE299A66"/>
          <p:cNvPicPr>
            <a:picLocks noChangeAspect="1" noChangeArrowheads="1"/>
          </p:cNvPicPr>
          <p:nvPr/>
        </p:nvPicPr>
        <p:blipFill>
          <a:blip r:embed="rId6" cstate="print">
            <a:lum bright="-6000" contrast="30000"/>
          </a:blip>
          <a:srcRect/>
          <a:stretch>
            <a:fillRect/>
          </a:stretch>
        </p:blipFill>
        <p:spPr bwMode="auto">
          <a:xfrm>
            <a:off x="4419600" y="3048000"/>
            <a:ext cx="1295400" cy="2133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9468" name="Picture 21" descr="DD5CFB64"/>
          <p:cNvPicPr>
            <a:picLocks noChangeAspect="1" noChangeArrowheads="1"/>
          </p:cNvPicPr>
          <p:nvPr/>
        </p:nvPicPr>
        <p:blipFill>
          <a:blip r:embed="rId7" cstate="print">
            <a:lum bright="-6000" contrast="30000"/>
          </a:blip>
          <a:srcRect/>
          <a:stretch>
            <a:fillRect/>
          </a:stretch>
        </p:blipFill>
        <p:spPr bwMode="auto">
          <a:xfrm>
            <a:off x="6858000" y="3048000"/>
            <a:ext cx="1285875" cy="2057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9469" name="TextBox 10"/>
          <p:cNvSpPr txBox="1">
            <a:spLocks noChangeArrowheads="1"/>
          </p:cNvSpPr>
          <p:nvPr/>
        </p:nvSpPr>
        <p:spPr bwMode="auto">
          <a:xfrm>
            <a:off x="1600200" y="5181600"/>
            <a:ext cx="2057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Москаленко А.З.  Киев. – М.: Политиздат,1978. – 190 с.</a:t>
            </a:r>
          </a:p>
        </p:txBody>
      </p:sp>
      <p:sp>
        <p:nvSpPr>
          <p:cNvPr id="19470" name="TextBox 10"/>
          <p:cNvSpPr txBox="1">
            <a:spLocks noChangeArrowheads="1"/>
          </p:cNvSpPr>
          <p:nvPr/>
        </p:nvSpPr>
        <p:spPr bwMode="auto">
          <a:xfrm>
            <a:off x="4495800" y="5257800"/>
            <a:ext cx="1981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Мелков Л.А.  Керчь. – М.: Политиздат,1981. – 199 с.</a:t>
            </a:r>
          </a:p>
        </p:txBody>
      </p:sp>
      <p:sp>
        <p:nvSpPr>
          <p:cNvPr id="19471" name="TextBox 10"/>
          <p:cNvSpPr txBox="1">
            <a:spLocks noChangeArrowheads="1"/>
          </p:cNvSpPr>
          <p:nvPr/>
        </p:nvSpPr>
        <p:spPr bwMode="auto">
          <a:xfrm>
            <a:off x="6781800" y="5181600"/>
            <a:ext cx="2133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Максимов Е.В.  Смоленск. – М.: Политиздат,1990. – 240 с.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09800" y="228600"/>
            <a:ext cx="6172200" cy="3352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z="2200" b="1" smtClean="0">
                <a:solidFill>
                  <a:srgbClr val="FF3300"/>
                </a:solidFill>
                <a:latin typeface="Times New Roman" pitchFamily="18" charset="0"/>
              </a:rPr>
              <a:t>					</a:t>
            </a:r>
          </a:p>
        </p:txBody>
      </p:sp>
      <p:pic>
        <p:nvPicPr>
          <p:cNvPr id="20483" name="Picture 5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600200" y="9906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5791200" y="685800"/>
            <a:ext cx="1600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Москва. – М.: Советская Россия,1981. – 288 с.</a:t>
            </a:r>
          </a:p>
        </p:txBody>
      </p:sp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609600" y="4419600"/>
            <a:ext cx="1524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Ленинград: Путеводитель / Сост. В. А. Витязева. – Л.: Лениздат, 1986. – 366 с. </a:t>
            </a: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3962400" y="4419600"/>
            <a:ext cx="1676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Чепурин Ю.  Волгоград – Город-герой. – М.: Советская Россия,1976. – 96 с.</a:t>
            </a:r>
          </a:p>
        </p:txBody>
      </p:sp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5715000" y="4724400"/>
            <a:ext cx="1752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Мамаев курган: Фотоальбом. – Волгоград: Нижн.– Волж. кн. изд-во, 1989. – 160 с. </a:t>
            </a:r>
          </a:p>
        </p:txBody>
      </p:sp>
      <p:pic>
        <p:nvPicPr>
          <p:cNvPr id="20489" name="Picture 18" descr="5826B4D0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4343400" y="228600"/>
            <a:ext cx="1377950" cy="1752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0490" name="Picture 19" descr="A8391FC7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85800" y="228600"/>
            <a:ext cx="1382713" cy="1752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0491" name="TextBox 10"/>
          <p:cNvSpPr txBox="1">
            <a:spLocks noChangeArrowheads="1"/>
          </p:cNvSpPr>
          <p:nvPr/>
        </p:nvSpPr>
        <p:spPr bwMode="auto">
          <a:xfrm>
            <a:off x="2057400" y="152400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Российские столицы. Москва и Санкт-Петербург: Энциклопедия. / Глав. Ред. В. А. Володин. – М.: Аванта+, 2001. – 448 с.: ил.</a:t>
            </a:r>
          </a:p>
        </p:txBody>
      </p:sp>
      <p:pic>
        <p:nvPicPr>
          <p:cNvPr id="20492" name="Picture 21" descr="69C2E46D"/>
          <p:cNvPicPr>
            <a:picLocks noChangeAspect="1" noChangeArrowheads="1"/>
          </p:cNvPicPr>
          <p:nvPr/>
        </p:nvPicPr>
        <p:blipFill>
          <a:blip r:embed="rId5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762000" y="2362200"/>
            <a:ext cx="1165225" cy="1905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0493" name="Picture 25" descr="2AE91B65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</a:blip>
          <a:srcRect l="6757" t="3278" r="-1167" b="1639"/>
          <a:stretch>
            <a:fillRect/>
          </a:stretch>
        </p:blipFill>
        <p:spPr bwMode="auto">
          <a:xfrm>
            <a:off x="2286000" y="2362200"/>
            <a:ext cx="1433513" cy="198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0494" name="TextBox 10"/>
          <p:cNvSpPr txBox="1">
            <a:spLocks noChangeArrowheads="1"/>
          </p:cNvSpPr>
          <p:nvPr/>
        </p:nvSpPr>
        <p:spPr bwMode="auto">
          <a:xfrm>
            <a:off x="2286000" y="4419600"/>
            <a:ext cx="17526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Хондза Н. Дорога жизни: Рассказы.- М.: Дет. лит., 1984. – 72  с.</a:t>
            </a:r>
            <a:r>
              <a:rPr lang="ru-RU"/>
              <a:t> </a:t>
            </a:r>
          </a:p>
        </p:txBody>
      </p:sp>
      <p:pic>
        <p:nvPicPr>
          <p:cNvPr id="20495" name="Picture 27" descr="2AECC7BB"/>
          <p:cNvPicPr>
            <a:picLocks noChangeAspect="1" noChangeArrowheads="1"/>
          </p:cNvPicPr>
          <p:nvPr/>
        </p:nvPicPr>
        <p:blipFill>
          <a:blip r:embed="rId7" cstate="print">
            <a:lum contrast="18000"/>
          </a:blip>
          <a:srcRect/>
          <a:stretch>
            <a:fillRect/>
          </a:stretch>
        </p:blipFill>
        <p:spPr bwMode="auto">
          <a:xfrm>
            <a:off x="4038600" y="2362200"/>
            <a:ext cx="1500188" cy="1905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0496" name="Picture 28" descr="EC187481"/>
          <p:cNvPicPr>
            <a:picLocks noChangeAspect="1" noChangeArrowheads="1"/>
          </p:cNvPicPr>
          <p:nvPr/>
        </p:nvPicPr>
        <p:blipFill>
          <a:blip r:embed="rId8" cstate="print">
            <a:lum bright="-6000" contrast="18000"/>
          </a:blip>
          <a:srcRect/>
          <a:stretch>
            <a:fillRect/>
          </a:stretch>
        </p:blipFill>
        <p:spPr bwMode="auto">
          <a:xfrm>
            <a:off x="5867400" y="2438400"/>
            <a:ext cx="1219200" cy="2057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0497" name="Picture 29" descr="B954AB37"/>
          <p:cNvPicPr>
            <a:picLocks noChangeAspect="1" noChangeArrowheads="1"/>
          </p:cNvPicPr>
          <p:nvPr/>
        </p:nvPicPr>
        <p:blipFill>
          <a:blip r:embed="rId9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7467600" y="228600"/>
            <a:ext cx="1230313" cy="198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0498" name="TextBox 10"/>
          <p:cNvSpPr txBox="1">
            <a:spLocks noChangeArrowheads="1"/>
          </p:cNvSpPr>
          <p:nvPr/>
        </p:nvSpPr>
        <p:spPr bwMode="auto">
          <a:xfrm>
            <a:off x="7239000" y="2438400"/>
            <a:ext cx="17526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Непобежденные курсанты: Сб. очерков о битве под Москвой / Авт.-сост. Н. Е. Зуев и др. – М.: Просвещение, 1992. – 159 с.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914400"/>
            <a:ext cx="8001000" cy="43434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3300"/>
                </a:solidFill>
              </a:rPr>
              <a:t>«Города-герои» - это высшая степень отличия, которая присваивалась Президиумом Верховного Совета СССР за массовый героизм и мужество, проявленные защитниками городов в Великой Отечественной войне 1941-1945 годов.</a:t>
            </a:r>
          </a:p>
          <a:p>
            <a:pPr eaLnBrk="1" hangingPunct="1"/>
            <a:r>
              <a:rPr lang="ru-RU" sz="2400" b="1" smtClean="0">
                <a:solidFill>
                  <a:srgbClr val="FF3300"/>
                </a:solidFill>
              </a:rPr>
              <a:t>	</a:t>
            </a:r>
          </a:p>
          <a:p>
            <a:pPr eaLnBrk="1" hangingPunct="1"/>
            <a:r>
              <a:rPr lang="ru-RU" sz="2400" b="1" smtClean="0">
                <a:solidFill>
                  <a:srgbClr val="FF3300"/>
                </a:solidFill>
              </a:rPr>
              <a:t>	Первыми городами-героями были названы Ленинград (ныне Санкт-Петербург), Севастополь, Одесса. Приказ о присвоении им этого почетного звания был принят Верховным Главнокомандующим 1 мая 1945 года.</a:t>
            </a:r>
          </a:p>
        </p:txBody>
      </p:sp>
      <p:pic>
        <p:nvPicPr>
          <p:cNvPr id="3075" name="Picture 5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3FBE73A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CECEE"/>
              </a:clrFrom>
              <a:clrTo>
                <a:srgbClr val="ECECEE">
                  <a:alpha val="0"/>
                </a:srgbClr>
              </a:clrTo>
            </a:clrChange>
            <a:lum bright="-12000" contrast="36000"/>
          </a:blip>
          <a:srcRect l="51781" t="86792" r="11974" b="5661"/>
          <a:stretch>
            <a:fillRect/>
          </a:stretch>
        </p:blipFill>
        <p:spPr bwMode="auto">
          <a:xfrm>
            <a:off x="2819400" y="56388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09800" y="228600"/>
            <a:ext cx="6172200" cy="3352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z="2200" b="1" smtClean="0">
                <a:solidFill>
                  <a:srgbClr val="FF3300"/>
                </a:solidFill>
                <a:latin typeface="Times New Roman" pitchFamily="18" charset="0"/>
              </a:rPr>
              <a:t>					</a:t>
            </a:r>
          </a:p>
        </p:txBody>
      </p:sp>
      <p:pic>
        <p:nvPicPr>
          <p:cNvPr id="21507" name="Picture 5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600200" y="9906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09" name="Text Box 16"/>
          <p:cNvSpPr txBox="1">
            <a:spLocks noChangeArrowheads="1"/>
          </p:cNvSpPr>
          <p:nvPr/>
        </p:nvSpPr>
        <p:spPr bwMode="auto">
          <a:xfrm>
            <a:off x="914400" y="152400"/>
            <a:ext cx="61722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</a:rPr>
              <a:t>Серия книг «Великие битвы Великой Отечественной»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Автор книг Алексеев Сергей Петрович – известный детский писатель, участник Великой Отечественной войны – рассказывает о главных битвах войны, о подвигах наших солдат при освобождении родной страны и Европы от фашистских захватчиков.</a:t>
            </a:r>
          </a:p>
        </p:txBody>
      </p:sp>
      <p:pic>
        <p:nvPicPr>
          <p:cNvPr id="21510" name="Picture 17" descr="6E7BCAB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81000"/>
            <a:ext cx="1381125" cy="2133600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1511" name="Picture 18" descr="833FFAA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124200"/>
            <a:ext cx="1435100" cy="2133600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1512" name="Picture 19" descr="4CEC5986"/>
          <p:cNvPicPr>
            <a:picLocks noChangeAspect="1" noChangeArrowheads="1"/>
          </p:cNvPicPr>
          <p:nvPr/>
        </p:nvPicPr>
        <p:blipFill>
          <a:blip r:embed="rId5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743200" y="3429000"/>
            <a:ext cx="1355725" cy="2133600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1513" name="Picture 20" descr="9B16D161"/>
          <p:cNvPicPr>
            <a:picLocks noChangeAspect="1" noChangeArrowheads="1"/>
          </p:cNvPicPr>
          <p:nvPr/>
        </p:nvPicPr>
        <p:blipFill>
          <a:blip r:embed="rId6" cstate="print"/>
          <a:srcRect l="1292" t="-47" r="21964" b="12077"/>
          <a:stretch>
            <a:fillRect/>
          </a:stretch>
        </p:blipFill>
        <p:spPr bwMode="auto">
          <a:xfrm>
            <a:off x="7620000" y="3048000"/>
            <a:ext cx="1260475" cy="1981200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1514" name="Picture 21" descr="&amp;Bcy;&amp;icy;&amp;bcy;&amp;lcy;&amp;icy;&amp;ocy;&amp;tcy;&amp;iecy;&amp;chcy;&amp;ncy;&amp;acy;&amp;yacy; &amp;scy;&amp;icy;&amp;scy;&amp;tcy;&amp;iecy;&amp;mcy;&amp;acy; &amp;Kcy;&amp;ocy;&amp;vcy;&amp;iecy;&amp;rcy;&amp;ncy;&amp;icy;&amp;ncy;&amp;ocy; - &amp;Fcy;&amp;acy;&amp;kcy;&amp;tcy;&amp;ycy;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4419600" y="3429000"/>
            <a:ext cx="1381125" cy="2133600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1515" name="Picture 22" descr="8D677B30"/>
          <p:cNvPicPr>
            <a:picLocks noChangeAspect="1" noChangeArrowheads="1"/>
          </p:cNvPicPr>
          <p:nvPr/>
        </p:nvPicPr>
        <p:blipFill>
          <a:blip r:embed="rId9" cstate="print">
            <a:lum bright="-6000" contrast="18000"/>
          </a:blip>
          <a:srcRect/>
          <a:stretch>
            <a:fillRect/>
          </a:stretch>
        </p:blipFill>
        <p:spPr bwMode="auto">
          <a:xfrm>
            <a:off x="6172200" y="3276600"/>
            <a:ext cx="1257300" cy="1981200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09800" y="228600"/>
            <a:ext cx="6172200" cy="3352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z="2200" b="1" smtClean="0">
                <a:solidFill>
                  <a:srgbClr val="FF3300"/>
                </a:solidFill>
                <a:latin typeface="Times New Roman" pitchFamily="18" charset="0"/>
              </a:rPr>
              <a:t>					</a:t>
            </a:r>
          </a:p>
        </p:txBody>
      </p:sp>
      <p:pic>
        <p:nvPicPr>
          <p:cNvPr id="22531" name="Picture 5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600200" y="9906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914400" y="1219200"/>
            <a:ext cx="76200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</a:rPr>
              <a:t>Использовано:</a:t>
            </a:r>
          </a:p>
          <a:p>
            <a:endParaRPr lang="ru-RU" sz="2800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ru-RU" sz="2000"/>
              <a:t> </a:t>
            </a:r>
            <a:r>
              <a:rPr lang="ru-RU" sz="2000" b="1"/>
              <a:t>Живая память. Города-герои </a:t>
            </a:r>
            <a:r>
              <a:rPr lang="en-US" sz="2000" b="1"/>
              <a:t>[</a:t>
            </a:r>
            <a:r>
              <a:rPr lang="ru-RU" sz="2000" b="1"/>
              <a:t>Изоматериалы; текст</a:t>
            </a:r>
            <a:r>
              <a:rPr lang="en-US" sz="2000" b="1"/>
              <a:t>]</a:t>
            </a:r>
            <a:r>
              <a:rPr lang="ru-RU" sz="2000" b="1"/>
              <a:t> / Авт.-сост. М. С. Андреева, М. П. Короткова; гл. ред. Т. Д. Жукова. – М.: РШБА, 2010. </a:t>
            </a:r>
          </a:p>
          <a:p>
            <a:pPr>
              <a:buFontTx/>
              <a:buChar char="•"/>
            </a:pPr>
            <a:r>
              <a:rPr lang="ru-RU" sz="2000" b="1"/>
              <a:t> Книги из фонда библиотеки МАОУ СОШ № 138.</a:t>
            </a:r>
          </a:p>
          <a:p>
            <a:pPr>
              <a:buFontTx/>
              <a:buChar char="•"/>
            </a:pPr>
            <a:endParaRPr lang="ru-RU" sz="2000" b="1"/>
          </a:p>
          <a:p>
            <a:endParaRPr lang="ru-RU" sz="2000">
              <a:latin typeface="Times New Roman" pitchFamily="18" charset="0"/>
            </a:endParaRPr>
          </a:p>
        </p:txBody>
      </p:sp>
      <p:sp>
        <p:nvSpPr>
          <p:cNvPr id="22534" name="Rectangle 14"/>
          <p:cNvSpPr>
            <a:spLocks noChangeArrowheads="1"/>
          </p:cNvSpPr>
          <p:nvPr/>
        </p:nvSpPr>
        <p:spPr bwMode="auto">
          <a:xfrm>
            <a:off x="4668838" y="4419600"/>
            <a:ext cx="4225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>
                <a:solidFill>
                  <a:schemeClr val="accent2"/>
                </a:solidFill>
              </a:rPr>
              <a:t>Подготовлено: зав.библиотекой </a:t>
            </a:r>
            <a:br>
              <a:rPr lang="ru-RU" b="1">
                <a:solidFill>
                  <a:schemeClr val="accent2"/>
                </a:solidFill>
              </a:rPr>
            </a:br>
            <a:r>
              <a:rPr lang="ru-RU" b="1">
                <a:solidFill>
                  <a:schemeClr val="accent2"/>
                </a:solidFill>
              </a:rPr>
              <a:t>МАОУ СОШ № 138 г. Екатеринбурга</a:t>
            </a:r>
            <a:br>
              <a:rPr lang="ru-RU" b="1">
                <a:solidFill>
                  <a:schemeClr val="accent2"/>
                </a:solidFill>
              </a:rPr>
            </a:br>
            <a:r>
              <a:rPr lang="ru-RU" b="1">
                <a:solidFill>
                  <a:schemeClr val="accent2"/>
                </a:solidFill>
              </a:rPr>
              <a:t> О. В. Никулиной</a:t>
            </a:r>
            <a:br>
              <a:rPr lang="ru-RU" b="1">
                <a:solidFill>
                  <a:schemeClr val="accent2"/>
                </a:solidFill>
              </a:rPr>
            </a:br>
            <a:endParaRPr lang="ru-RU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3FBE73A6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 l="6905" t="25787" r="74110" b="56604"/>
          <a:stretch>
            <a:fillRect/>
          </a:stretch>
        </p:blipFill>
        <p:spPr bwMode="auto">
          <a:xfrm>
            <a:off x="5105400" y="3429000"/>
            <a:ext cx="2214563" cy="2819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100" name="Rectangle 3"/>
          <p:cNvSpPr txBox="1">
            <a:spLocks noChangeArrowheads="1"/>
          </p:cNvSpPr>
          <p:nvPr/>
        </p:nvSpPr>
        <p:spPr bwMode="auto">
          <a:xfrm>
            <a:off x="4800600" y="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</a:rPr>
              <a:t>Звание «Город-герой» присвоено 1 мая                           1945 года</a:t>
            </a:r>
          </a:p>
        </p:txBody>
      </p:sp>
      <p:sp>
        <p:nvSpPr>
          <p:cNvPr id="4101" name="Rectangle 3"/>
          <p:cNvSpPr txBox="1">
            <a:spLocks noChangeArrowheads="1"/>
          </p:cNvSpPr>
          <p:nvPr/>
        </p:nvSpPr>
        <p:spPr bwMode="auto">
          <a:xfrm>
            <a:off x="4953000" y="1219200"/>
            <a:ext cx="419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«Я говорю с Тобой под свист 				снарядов,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угрюмым заревом озарена.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Я говорю с Тобой из Ленинграда,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страна моя, печальная страна…»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		О. Берггольц</a:t>
            </a:r>
          </a:p>
        </p:txBody>
      </p:sp>
      <p:sp>
        <p:nvSpPr>
          <p:cNvPr id="4102" name="TextBox 11"/>
          <p:cNvSpPr txBox="1">
            <a:spLocks noChangeArrowheads="1"/>
          </p:cNvSpPr>
          <p:nvPr/>
        </p:nvSpPr>
        <p:spPr bwMode="auto">
          <a:xfrm>
            <a:off x="7315200" y="48006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Пискаревский мемориал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33400" y="1524000"/>
            <a:ext cx="426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2000" b="1" kern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В годы войны Ленинград являлся одним из важнейших объектов, намеченных для захвата гитлеровцами. Враг рассчитывал захватить город быстро и беспрепятственно… Город не сдавался, и немцы решили пойти в обход, взять его с тыла… К сентябрю Ленинград был отрезан от страны. Связь с городом поддерживалась только по воздуху или по воде через Ладожское озеро. Эта дорога была названа «Дорогой жизни». Блокада продлилась с 8 сентября 1941 года по 27 января 1944 года. Во время блокады от голода умерло около 800 тысяч ленинградцев, от обстрелов и бомбежек погибло 17 тысяч жителей.</a:t>
            </a:r>
          </a:p>
        </p:txBody>
      </p:sp>
      <p:pic>
        <p:nvPicPr>
          <p:cNvPr id="4104" name="Picture 11" descr="&amp;Scy;&amp;ocy;&amp;lcy;&amp;dcy;&amp;acy;&amp;tcy;&amp;ycy; &amp;Pcy;&amp;ocy;&amp;bcy;&amp;iecy;&amp;dcy;&amp;ycy;. &amp;Vcy;&amp;ocy;&amp;iecy;&amp;ncy;&amp;ncy;&amp;ycy;&amp;iecy; &amp;fcy;&amp;ocy;&amp;tcy;&amp;ocy;&amp;gcy;&amp;rcy;&amp;acy;&amp;fcy;&amp;icy;&amp;icy; &amp;icy; &amp;rcy;&amp;acy;&amp;scy;&amp;scy;&amp;kcy;&amp;acy;&amp;zcy;&amp;ycy; &amp;ocy; &amp;vcy;&amp;ocy;&amp;jcy;&amp;n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52400"/>
            <a:ext cx="6397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04800" y="0"/>
            <a:ext cx="4343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ГОРОД-ГЕРОЙ ЛЕНИНГРАД                     (САНКТ-ПЕТЕРБУРГ)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4572000" y="1524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</a:rPr>
              <a:t>Звание «Город-герой» присвоено 1 мая                        1945 года</a:t>
            </a:r>
          </a:p>
        </p:txBody>
      </p: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5029200" y="1371600"/>
            <a:ext cx="411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«И автомат, как знамя, вскинув,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Моряк бросается вперед.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Туда, где флотская святыня!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Где бой!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Где Севастополь ждёт!».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		И. Уткин</a:t>
            </a:r>
          </a:p>
        </p:txBody>
      </p:sp>
      <p:sp>
        <p:nvSpPr>
          <p:cNvPr id="5125" name="TextBox 10"/>
          <p:cNvSpPr txBox="1">
            <a:spLocks noChangeArrowheads="1"/>
          </p:cNvSpPr>
          <p:nvPr/>
        </p:nvSpPr>
        <p:spPr bwMode="auto">
          <a:xfrm>
            <a:off x="7162800" y="4419600"/>
            <a:ext cx="1981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Памятник затопленным кораблям</a:t>
            </a:r>
            <a:endParaRPr lang="ru-RU"/>
          </a:p>
        </p:txBody>
      </p:sp>
      <p:sp>
        <p:nvSpPr>
          <p:cNvPr id="5126" name="Rectangle 3"/>
          <p:cNvSpPr txBox="1">
            <a:spLocks noChangeArrowheads="1"/>
          </p:cNvSpPr>
          <p:nvPr/>
        </p:nvSpPr>
        <p:spPr bwMode="auto">
          <a:xfrm>
            <a:off x="533400" y="1219200"/>
            <a:ext cx="419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Первый бомбовый удар на Севастополь был нанесён уже 22 июня 1941 года.  Враг хотел овладеть городам с ходу, но Севастополь отважно защищали войска Приморской армии и моряки Черноморского флота. Вступив в город, фашисты не нашли в нем ни заводов, ни даже крошечных мастерских, которые могли бы работать на них. В порту не было не только кораблей или катеров: даже лодок не оставили защитники врагу. Глубоко под землей был построен целый город – «подземный Севастополь»: госпитали, школы, детские сады. Здесь же производили и ремонтировали оружие и боевую технику. Город освобожден от оккупантов 9 мая 1944 года.</a:t>
            </a:r>
          </a:p>
        </p:txBody>
      </p:sp>
      <p:pic>
        <p:nvPicPr>
          <p:cNvPr id="5127" name="Picture 10" descr="&amp;Scy;&amp;ocy;&amp;lcy;&amp;dcy;&amp;acy;&amp;tcy;&amp;ycy; &amp;Pcy;&amp;ocy;&amp;bcy;&amp;iecy;&amp;dcy;&amp;ycy;. &amp;Vcy;&amp;ocy;&amp;iecy;&amp;ncy;&amp;ncy;&amp;ycy;&amp;iecy; &amp;fcy;&amp;ocy;&amp;tcy;&amp;ocy;&amp;gcy;&amp;rcy;&amp;acy;&amp;fcy;&amp;icy;&amp;icy; &amp;icy; &amp;rcy;&amp;acy;&amp;scy;&amp;scy;&amp;kcy;&amp;acy;&amp;zcy;&amp;ycy; &amp;ocy; &amp;vcy;&amp;ocy;&amp;jcy;&amp;n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400"/>
            <a:ext cx="6397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609600" y="152400"/>
            <a:ext cx="350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ГОРОД-ГЕРОЙ СЕВАСТОПОЛЬ</a:t>
            </a:r>
          </a:p>
        </p:txBody>
      </p:sp>
      <p:pic>
        <p:nvPicPr>
          <p:cNvPr id="5129" name="Picture 12" descr="48041F1D"/>
          <p:cNvPicPr>
            <a:picLocks noChangeAspect="1" noChangeArrowheads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5486400" y="3886200"/>
            <a:ext cx="1600200" cy="2590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4572000" y="1524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</a:rPr>
              <a:t>Звание «Город-герой» присвоено 1 мая                              1945 года</a:t>
            </a:r>
          </a:p>
        </p:txBody>
      </p:sp>
      <p:sp>
        <p:nvSpPr>
          <p:cNvPr id="6148" name="Rectangle 3"/>
          <p:cNvSpPr txBox="1">
            <a:spLocks noChangeArrowheads="1"/>
          </p:cNvSpPr>
          <p:nvPr/>
        </p:nvSpPr>
        <p:spPr bwMode="auto">
          <a:xfrm>
            <a:off x="4800600" y="1295400"/>
            <a:ext cx="411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«Широкие лиманы, поникшие 				каштаны,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Красавица Одесса под вражеским 			огнём…»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		В. Дыховичный</a:t>
            </a:r>
          </a:p>
        </p:txBody>
      </p: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5410200" y="52578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Одесситы строят баррикады</a:t>
            </a:r>
            <a:endParaRPr lang="ru-RU"/>
          </a:p>
        </p:txBody>
      </p:sp>
      <p:sp>
        <p:nvSpPr>
          <p:cNvPr id="6150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4191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Ожесточенные бои за Одессу начались 5 августа 1941 года. За 73 дня обороны были разбиты 12 из 18 фашистских дивизий. И ни один день не прекращалась работа фабрик и заводов. Когда враг перекрыл водопровод, жители разыскали старые артезианские колодцы, пробурили новые и через несколько дней 58 колодцев снабжали одесситов водой. Только по приказу Ставки Верховного Главнокомандования войска были планово эвакуированы и переброшены в Крым. Оккупация Одессы продолжалась 907 дней. Отдельная страница истории – одесские катакомбы, целый подземный город. 10 апреля 1944 года – освобождение Одессы.</a:t>
            </a:r>
          </a:p>
        </p:txBody>
      </p:sp>
      <p:pic>
        <p:nvPicPr>
          <p:cNvPr id="6151" name="Picture 8" descr="&amp;Scy;&amp;ocy;&amp;lcy;&amp;dcy;&amp;acy;&amp;tcy;&amp;ycy; &amp;Pcy;&amp;ocy;&amp;bcy;&amp;iecy;&amp;dcy;&amp;ycy;. &amp;Vcy;&amp;ocy;&amp;iecy;&amp;ncy;&amp;ncy;&amp;ycy;&amp;iecy; &amp;fcy;&amp;ocy;&amp;tcy;&amp;ocy;&amp;gcy;&amp;rcy;&amp;acy;&amp;fcy;&amp;icy;&amp;icy; &amp;icy; &amp;rcy;&amp;acy;&amp;scy;&amp;scy;&amp;kcy;&amp;acy;&amp;zcy;&amp;ycy; &amp;ocy; &amp;vcy;&amp;ocy;&amp;jcy;&amp;n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"/>
            <a:ext cx="6397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33400" y="152400"/>
            <a:ext cx="350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ГОРОД-ГЕРОЙ ОДЕССА</a:t>
            </a:r>
          </a:p>
        </p:txBody>
      </p:sp>
      <p:pic>
        <p:nvPicPr>
          <p:cNvPr id="6153" name="Picture 11" descr="58E94499"/>
          <p:cNvPicPr>
            <a:picLocks noChangeAspect="1" noChangeArrowheads="1"/>
          </p:cNvPicPr>
          <p:nvPr/>
        </p:nvPicPr>
        <p:blipFill>
          <a:blip r:embed="rId4" cstate="print">
            <a:lum bright="-6000" contrast="54000"/>
          </a:blip>
          <a:srcRect/>
          <a:stretch>
            <a:fillRect/>
          </a:stretch>
        </p:blipFill>
        <p:spPr bwMode="auto">
          <a:xfrm>
            <a:off x="5105400" y="3352800"/>
            <a:ext cx="3810000" cy="18811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 descr="D159EC30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 l="51540" t="63171" r="18755" b="8521"/>
          <a:stretch>
            <a:fillRect/>
          </a:stretch>
        </p:blipFill>
        <p:spPr bwMode="auto">
          <a:xfrm>
            <a:off x="6934200" y="2819400"/>
            <a:ext cx="1981200" cy="2590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7172" name="Picture 8" descr="D159EC30"/>
          <p:cNvPicPr>
            <a:picLocks noChangeAspect="1" noChangeArrowheads="1"/>
          </p:cNvPicPr>
          <p:nvPr/>
        </p:nvPicPr>
        <p:blipFill>
          <a:blip r:embed="rId3" cstate="print">
            <a:lum bright="-6000" contrast="36000"/>
          </a:blip>
          <a:srcRect l="4074" t="25789" r="63327" b="36916"/>
          <a:stretch>
            <a:fillRect/>
          </a:stretch>
        </p:blipFill>
        <p:spPr bwMode="auto">
          <a:xfrm>
            <a:off x="636588" y="1600200"/>
            <a:ext cx="1801812" cy="28273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7173" name="Rectangle 3"/>
          <p:cNvSpPr txBox="1">
            <a:spLocks noChangeArrowheads="1"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</a:rPr>
              <a:t>Звание «Город-герой» присвоено 8 мая                                   1965 года</a:t>
            </a:r>
          </a:p>
        </p:txBody>
      </p: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6858000" y="56388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Дом Павлова</a:t>
            </a:r>
          </a:p>
        </p:txBody>
      </p:sp>
      <p:sp>
        <p:nvSpPr>
          <p:cNvPr id="7175" name="TextBox 11"/>
          <p:cNvSpPr txBox="1">
            <a:spLocks noChangeArrowheads="1"/>
          </p:cNvSpPr>
          <p:nvPr/>
        </p:nvSpPr>
        <p:spPr bwMode="auto">
          <a:xfrm>
            <a:off x="609600" y="44958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Мамаев курган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4600" y="1447800"/>
            <a:ext cx="426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К концу августа немецкие войска вышли к Волге севернее Сталинграда. В середине сентября немцы вошли в город. Начались бои за каждую улицу и каждый дом. Наше командование разрабатывало план разгрома немецкой группировки. 20 ноября 1942 года советские войска перешли в контрнаступление, они шли на соединение с войсками Юго-Западного фронта. Через 100 часов оба фронта соединились и вся группировка фашистских войск (300 тысяч человек) была окружена. 2 февраля 1943 года фашисты капитулировали.</a:t>
            </a:r>
            <a:endParaRPr lang="ru-RU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Rectangle 3"/>
          <p:cNvSpPr txBox="1">
            <a:spLocks noChangeArrowheads="1"/>
          </p:cNvSpPr>
          <p:nvPr/>
        </p:nvSpPr>
        <p:spPr bwMode="auto">
          <a:xfrm>
            <a:off x="6629400" y="1219200"/>
            <a:ext cx="228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«Священные руины Сталинграда…»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pic>
        <p:nvPicPr>
          <p:cNvPr id="7178" name="Picture 13" descr="&amp;Scy;&amp;ocy;&amp;lcy;&amp;dcy;&amp;acy;&amp;tcy;&amp;ycy; &amp;Pcy;&amp;ocy;&amp;bcy;&amp;iecy;&amp;dcy;&amp;ycy;. &amp;Vcy;&amp;ocy;&amp;iecy;&amp;ncy;&amp;ncy;&amp;ycy;&amp;iecy; &amp;fcy;&amp;ocy;&amp;tcy;&amp;ocy;&amp;gcy;&amp;rcy;&amp;acy;&amp;fcy;&amp;icy;&amp;icy; &amp;icy; &amp;rcy;&amp;acy;&amp;scy;&amp;scy;&amp;kcy;&amp;acy;&amp;zcy;&amp;ycy; &amp;ocy; &amp;vcy;&amp;ocy;&amp;jcy;&amp;n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"/>
            <a:ext cx="6397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85800" y="0"/>
            <a:ext cx="3429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ГОРОД-ГЕРОЙ СТАЛИНГРАД (ВОЛГОГРАД)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228600"/>
            <a:ext cx="4495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FF0000"/>
                </a:solidFill>
              </a:rPr>
              <a:t>Звание «Город-герой» присвоено 8 мая                              1965 года</a:t>
            </a:r>
          </a:p>
        </p:txBody>
      </p:sp>
      <p:pic>
        <p:nvPicPr>
          <p:cNvPr id="8195" name="Picture 5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 txBox="1">
            <a:spLocks noChangeArrowheads="1"/>
          </p:cNvSpPr>
          <p:nvPr/>
        </p:nvSpPr>
        <p:spPr bwMode="auto">
          <a:xfrm>
            <a:off x="4800600" y="1447800"/>
            <a:ext cx="434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«Держась, как за личное счастье,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За каждую пядь земли, -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Мы под Москвой встали насмерть,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В грунт промерзлый вросли».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		П. Железнов</a:t>
            </a:r>
          </a:p>
        </p:txBody>
      </p:sp>
      <p:sp>
        <p:nvSpPr>
          <p:cNvPr id="8197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411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30 сентября 1941 года враг подошел к Москве. Началась оборона столицы. 16 октября немцы вышли на окраину города. 20 октября в Москве было введено осадное положение. Несмотря на это, 7 ноября 1941 года на Красной площади столицы состоялся военный парад. Воины прямо отсюда уходили на фронт. 5 декабря началось контрнаступление советских войск. В результате длительных боев враг был отброшен от столицы.  За героизм и мужество, проявленные в битве под Москвой, 36 тысяч бойцов и командиров награждены орденами и медалями. 110 из них удостоены звания Героя Советского Союза.</a:t>
            </a:r>
          </a:p>
        </p:txBody>
      </p:sp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5181600" y="54864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Парад на Красной площади </a:t>
            </a:r>
          </a:p>
          <a:p>
            <a:pPr algn="ctr"/>
            <a:r>
              <a:rPr lang="ru-RU" b="1"/>
              <a:t>7 ноября 1941 года</a:t>
            </a:r>
          </a:p>
        </p:txBody>
      </p:sp>
      <p:pic>
        <p:nvPicPr>
          <p:cNvPr id="8199" name="Picture 11" descr="&amp;Mcy;&amp;ocy;&amp;scy;&amp;kcy;&amp;ocy;&amp;vcy;&amp;scy;&amp;kcy;&amp;ocy;&amp;iecy; &amp;ncy;&amp;acy;&amp;rcy;&amp;ocy;&amp;dcy;&amp;ncy;&amp;ocy;&amp;iecy; &amp;ocy;&amp;pcy;&amp;ocy;&amp;lcy;&amp;chcy;&amp;iecy;&amp;ncy;&amp;icy;&amp;iecy; 1941 &amp;gcy;&amp;ocy;&amp;dcy;&amp;acy; &amp;gcy;&amp;lcy;&amp;acy;&amp;zcy;&amp;acy;&amp;mcy;&amp;icy; &amp;ucy;&amp;chcy;&amp;acy;&amp;scy;&amp;tcy;&amp;ncy;&amp;icy;&amp;k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429000"/>
            <a:ext cx="3124200" cy="20113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8200" name="Picture 13" descr="&amp;Scy;&amp;ocy;&amp;lcy;&amp;dcy;&amp;acy;&amp;tcy;&amp;ycy; &amp;Pcy;&amp;ocy;&amp;bcy;&amp;iecy;&amp;dcy;&amp;ycy;. &amp;Vcy;&amp;ocy;&amp;iecy;&amp;ncy;&amp;ncy;&amp;ycy;&amp;iecy; &amp;fcy;&amp;ocy;&amp;tcy;&amp;ocy;&amp;gcy;&amp;rcy;&amp;acy;&amp;fcy;&amp;icy;&amp;icy; &amp;icy; &amp;rcy;&amp;acy;&amp;scy;&amp;scy;&amp;kcy;&amp;acy;&amp;zcy;&amp;ycy; &amp;ocy; &amp;vcy;&amp;ocy;&amp;jcy;&amp;n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8600"/>
            <a:ext cx="6397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33400" y="228600"/>
            <a:ext cx="388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ГОРОД-ГЕРОЙ МОСКВА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4572000" y="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</a:rPr>
              <a:t>Звание «Город-герой» присвоено 8 мая                    1965 года</a:t>
            </a: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4648200" y="1295400"/>
            <a:ext cx="449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«Ты увидел бой, Днепр, отец-река,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Мы в атаку шли под горой.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Кто погиб за Днепр, будет жить века,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Коль сражался он как герой».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		Е. Долматовский</a:t>
            </a:r>
          </a:p>
        </p:txBody>
      </p:sp>
      <p:sp>
        <p:nvSpPr>
          <p:cNvPr id="9221" name="TextBox 10"/>
          <p:cNvSpPr txBox="1">
            <a:spLocks noChangeArrowheads="1"/>
          </p:cNvSpPr>
          <p:nvPr/>
        </p:nvSpPr>
        <p:spPr bwMode="auto">
          <a:xfrm>
            <a:off x="5105400" y="55626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Монумент-скульптура Родина-Мать</a:t>
            </a:r>
            <a:r>
              <a:rPr lang="ru-RU"/>
              <a:t> </a:t>
            </a:r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419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Уже на рассвете 22 июня 1941 года на Киев обрушились первые бомбы врага. По «плану Барбаросса» фашисты рассчитывали взять Киев через неделю-две после начала войны. Но их планы были нарушены упорным сопротивлением войск Юго-Западного фронта. С 30 июня 1941 года около 160 тысяч киевлян ежедневно работало на сооружении оборонительных рубежей. Город оборонялся свыше 70 дней, и лишь в ночь на 19 сентября 1941 года наши войска отошли, и гитлеровцы овладели городом. Оккупация продолжалась 728 дней. Но город не покорился, мощное движение партизан и  подпольщиков не давало фашистам ни минуты покоя. 6 ноября 1943 года – освобождение Киева.</a:t>
            </a:r>
          </a:p>
        </p:txBody>
      </p:sp>
      <p:pic>
        <p:nvPicPr>
          <p:cNvPr id="9223" name="Picture 13" descr="&amp;Ocy;&amp;chcy;&amp;ncy;&amp;ycy;&amp;jcy; &amp;scy;&amp;iecy;&amp;mcy;&amp;icy;&amp;ncy;&amp;acy;&amp;rcy; &amp;Mcy;&amp;iecy;&amp;scy;&amp;tcy;&amp;acy; &amp;Scy;&amp;icy;&amp;lcy;&amp;ycy; &amp;Kcy;&amp;icy;&amp;iecy;&amp;vcy;&amp;acy; - &amp;Ocy;&amp;bcy;&amp;ucy;&amp;chcy;&amp;iecy;&amp;ncy;&amp;icy;&amp;iecy; &amp;Mcy;&amp;acy;&amp;gcy;&amp;icy;&amp;icy; &amp;ocy;&amp;ncy;-&amp;lcy;&amp;acy;&amp;jcy;&amp;ncy; &amp;icy; &amp;ocy;&amp;chcy;&amp;ncy;&amp;ocy;. &amp;SHcy;&amp;kcy;&amp;ocy;&amp;lcy;&amp;acy; &amp;Mcy;&amp;acy;&amp;gcy;&amp;icy;&amp;icy; &quot;&amp;Ecy;&amp;mcy;&amp;bcy;&amp;iecy;&amp;rcy;&quot; - &amp;Kcy;&amp;ocy;&amp;mcy;&amp;acy;&amp;ncy;&amp;dcy;&amp;ocy;&amp;rcy;&amp;scy;&amp;tcy;&amp;vcy;&amp;ocy; &amp;SHcy;&amp;kcy;&amp;ocy;&amp;lcy;&amp;ycy; &amp;Mcy;&amp;acy;&amp;gcy;&amp;icy;&amp;icy; &amp;Acy;&amp;tcy;&amp;lcy;&amp;acy;&amp;ncy;&amp;tcy;&amp;icy;&amp;d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200400"/>
            <a:ext cx="3124200" cy="23479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9224" name="Picture 14" descr="&amp;Scy;&amp;ocy;&amp;lcy;&amp;dcy;&amp;acy;&amp;tcy;&amp;ycy; &amp;Pcy;&amp;ocy;&amp;bcy;&amp;iecy;&amp;dcy;&amp;ycy;. &amp;Vcy;&amp;ocy;&amp;iecy;&amp;ncy;&amp;ncy;&amp;ycy;&amp;iecy; &amp;fcy;&amp;ocy;&amp;tcy;&amp;ocy;&amp;gcy;&amp;rcy;&amp;acy;&amp;fcy;&amp;icy;&amp;icy; &amp;icy; &amp;rcy;&amp;acy;&amp;scy;&amp;scy;&amp;kcy;&amp;acy;&amp;zcy;&amp;ycy; &amp;ocy; &amp;vcy;&amp;ocy;&amp;jcy;&amp;n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0"/>
            <a:ext cx="6397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609600" y="0"/>
            <a:ext cx="388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ГОРОД-ГЕРОЙ КИЕВ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4876800" y="0"/>
            <a:ext cx="426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</a:rPr>
              <a:t>Звание «Город-герой» присвоено 8 мая                           1965 года</a:t>
            </a:r>
          </a:p>
        </p:txBody>
      </p:sp>
      <p:sp>
        <p:nvSpPr>
          <p:cNvPr id="10244" name="Rectangle 3"/>
          <p:cNvSpPr txBox="1">
            <a:spLocks noChangeArrowheads="1"/>
          </p:cNvSpPr>
          <p:nvPr/>
        </p:nvSpPr>
        <p:spPr bwMode="auto">
          <a:xfrm>
            <a:off x="4953000" y="1219200"/>
            <a:ext cx="419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«Каждый год у развалин Бреста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Старый дед с сигаретой сидит,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Вспоминает защитников Бреста,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Честь и слава под камнем лежит».</a:t>
            </a:r>
          </a:p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		А. Макаров</a:t>
            </a:r>
          </a:p>
        </p:txBody>
      </p:sp>
      <p:sp>
        <p:nvSpPr>
          <p:cNvPr id="10245" name="TextBox 10"/>
          <p:cNvSpPr txBox="1">
            <a:spLocks noChangeArrowheads="1"/>
          </p:cNvSpPr>
          <p:nvPr/>
        </p:nvSpPr>
        <p:spPr bwMode="auto">
          <a:xfrm>
            <a:off x="5334000" y="57150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Монумент «Жажда»</a:t>
            </a:r>
          </a:p>
        </p:txBody>
      </p:sp>
      <p:sp>
        <p:nvSpPr>
          <p:cNvPr id="10246" name="Rectangle 3"/>
          <p:cNvSpPr txBox="1">
            <a:spLocks noChangeArrowheads="1"/>
          </p:cNvSpPr>
          <p:nvPr/>
        </p:nvSpPr>
        <p:spPr bwMode="auto">
          <a:xfrm>
            <a:off x="533400" y="1066800"/>
            <a:ext cx="419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Брест принял на себя первый удар фашистской армии 22 июня 1941 года. Пограничники оказали врагу упорное сопротивление, и это помогло утром 22 июня вывести из крепости примерно половину личного состава, технику, раненых… В крепости осталось 3,5 – 4 тысячи человек. Немцы обрушили на крепость огонь более 600 орудий и миномётов, самолётов и пикирующих бомбардировщиков. Противник имел почти 10-кратное превосходство в силах. 28 дней длилось героическая оборона Брестской крепости, почти все ее защитники пали смертью храбрых. Надпись на стенах крепости: «Умираю, но не сдаюсь. Прощай, Родина!» Мир пришёл на эту землю только 28 июля 1944 года. </a:t>
            </a:r>
          </a:p>
        </p:txBody>
      </p:sp>
      <p:pic>
        <p:nvPicPr>
          <p:cNvPr id="10247" name="Picture 11" descr="D4D78EFB"/>
          <p:cNvPicPr>
            <a:picLocks noChangeAspect="1" noChangeArrowheads="1"/>
          </p:cNvPicPr>
          <p:nvPr/>
        </p:nvPicPr>
        <p:blipFill>
          <a:blip r:embed="rId3" cstate="print">
            <a:lum bright="-18000" contrast="54000"/>
          </a:blip>
          <a:srcRect/>
          <a:stretch>
            <a:fillRect/>
          </a:stretch>
        </p:blipFill>
        <p:spPr bwMode="auto">
          <a:xfrm>
            <a:off x="5943600" y="3200400"/>
            <a:ext cx="2428875" cy="2514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0248" name="Picture 13" descr="&amp;Scy;&amp;ocy;&amp;lcy;&amp;dcy;&amp;acy;&amp;tcy;&amp;ycy; &amp;Pcy;&amp;ocy;&amp;bcy;&amp;iecy;&amp;dcy;&amp;ycy;. &amp;Vcy;&amp;ocy;&amp;iecy;&amp;ncy;&amp;ncy;&amp;ycy;&amp;iecy; &amp;fcy;&amp;ocy;&amp;tcy;&amp;ocy;&amp;gcy;&amp;rcy;&amp;acy;&amp;fcy;&amp;icy;&amp;icy; &amp;icy; &amp;rcy;&amp;acy;&amp;scy;&amp;scy;&amp;kcy;&amp;acy;&amp;zcy;&amp;ycy; &amp;ocy; &amp;vcy;&amp;ocy;&amp;jcy;&amp;n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"/>
            <a:ext cx="6397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457200" y="0"/>
            <a:ext cx="411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КРЕПОСТЬ-ГЕРОЙ БРЕСТ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2293</Words>
  <Application>Microsoft Office PowerPoint</Application>
  <PresentationFormat>Экран (4:3)</PresentationFormat>
  <Paragraphs>171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Algerian</vt:lpstr>
      <vt:lpstr>Times New Roman</vt:lpstr>
      <vt:lpstr>Оформление по умолчанию</vt:lpstr>
      <vt:lpstr>ГОРОДА-ГЕРОИ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Игорь</dc:creator>
  <cp:lastModifiedBy>Библиотека</cp:lastModifiedBy>
  <cp:revision>54</cp:revision>
  <cp:lastPrinted>1601-01-01T00:00:00Z</cp:lastPrinted>
  <dcterms:created xsi:type="dcterms:W3CDTF">1601-01-01T00:00:00Z</dcterms:created>
  <dcterms:modified xsi:type="dcterms:W3CDTF">2020-02-12T06:32:08Z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