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5" r:id="rId3"/>
    <p:sldId id="257" r:id="rId4"/>
    <p:sldId id="281" r:id="rId5"/>
    <p:sldId id="256" r:id="rId6"/>
    <p:sldId id="259" r:id="rId7"/>
    <p:sldId id="274" r:id="rId8"/>
    <p:sldId id="272" r:id="rId9"/>
    <p:sldId id="260" r:id="rId10"/>
    <p:sldId id="262" r:id="rId11"/>
    <p:sldId id="279" r:id="rId12"/>
    <p:sldId id="280" r:id="rId13"/>
    <p:sldId id="265" r:id="rId14"/>
    <p:sldId id="266" r:id="rId15"/>
    <p:sldId id="276" r:id="rId16"/>
    <p:sldId id="278" r:id="rId17"/>
    <p:sldId id="264" r:id="rId18"/>
    <p:sldId id="269" r:id="rId19"/>
    <p:sldId id="277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CC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22" autoAdjust="0"/>
  </p:normalViewPr>
  <p:slideViewPr>
    <p:cSldViewPr>
      <p:cViewPr varScale="1">
        <p:scale>
          <a:sx n="83" d="100"/>
          <a:sy n="83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F83370-E0F3-4C43-88F9-26E5F81319A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DC0A1-5198-40FB-8BA5-FFBE0E5F1593}" type="slidenum">
              <a:rPr lang="ru-RU"/>
              <a:pPr/>
              <a:t>17</a:t>
            </a:fld>
            <a:endParaRPr lang="ru-RU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5E30B-9515-451F-A606-45267EB85F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1C50-F08B-4121-BC6B-C51AF5CE5E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EE461-CFED-4A14-8465-51F64FE7F5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AA790-F65D-47C5-A756-DB0BB284D8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07627-C6B2-4E4B-A0E9-7397BE30EE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D5131-072C-4425-8B2B-2AF84D30A9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C0DDF-4F8B-4DAF-80DB-A00B9B260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10F80-377B-4C42-8CAD-058A2CA6AD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2C507-9C95-40FE-95FE-5253BDCC43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65C8C-B492-489A-96AA-2917553A3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DE963-3203-4DC5-B512-00A43C6245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05B9C8-BBC9-4C18-8034-B08BE39A6A4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trokinozal.ru/syn-polka" TargetMode="External"/><Relationship Id="rId5" Type="http://schemas.openxmlformats.org/officeDocument/2006/relationships/hyperlink" Target="http://retrokinozal.ru/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kino.net/video/4881-film-morskoy-ohotnik-1954.html" TargetMode="Externa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kino.net/video/4575-film-devochka-iz-goroda-1986.html" TargetMode="Externa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zanimatika.narod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5.xml"/><Relationship Id="rId7" Type="http://schemas.openxmlformats.org/officeDocument/2006/relationships/image" Target="../media/image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7924800" cy="1774825"/>
          </a:xfrm>
        </p:spPr>
        <p:txBody>
          <a:bodyPr/>
          <a:lstStyle/>
          <a:p>
            <a:r>
              <a:rPr lang="ru-RU" sz="4800" b="1" dirty="0">
                <a:solidFill>
                  <a:srgbClr val="CC3300"/>
                </a:solidFill>
                <a:latin typeface="Times New Roman" pitchFamily="18" charset="0"/>
              </a:rPr>
              <a:t>«Мы родом не из детства, </a:t>
            </a:r>
            <a:br>
              <a:rPr lang="ru-RU" sz="48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4800" b="1" dirty="0">
                <a:solidFill>
                  <a:srgbClr val="CC3300"/>
                </a:solidFill>
                <a:latin typeface="Times New Roman" pitchFamily="18" charset="0"/>
              </a:rPr>
              <a:t>из войны…»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114800" y="4876800"/>
            <a:ext cx="480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Подготовлено </a:t>
            </a:r>
            <a:r>
              <a:rPr lang="ru-RU" sz="2000" b="1" dirty="0">
                <a:latin typeface="Times New Roman" pitchFamily="18" charset="0"/>
              </a:rPr>
              <a:t>зав.библиотекой </a:t>
            </a:r>
            <a:r>
              <a:rPr lang="ru-RU" sz="2000" b="1" dirty="0" smtClean="0">
                <a:latin typeface="Times New Roman" pitchFamily="18" charset="0"/>
              </a:rPr>
              <a:t>                           МАОУ </a:t>
            </a:r>
            <a:r>
              <a:rPr lang="ru-RU" sz="2000" b="1" dirty="0">
                <a:latin typeface="Times New Roman" pitchFamily="18" charset="0"/>
              </a:rPr>
              <a:t>СОШ № 138 г. Екатеринбурга О.В.Никулиной</a:t>
            </a:r>
          </a:p>
        </p:txBody>
      </p:sp>
      <p:pic>
        <p:nvPicPr>
          <p:cNvPr id="21512" name="Picture 8" descr="BC44B0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24200" y="3200400"/>
            <a:ext cx="2625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</a:rPr>
              <a:t>Обзор книг </a:t>
            </a:r>
            <a:endParaRPr lang="ru-RU" sz="3200" dirty="0"/>
          </a:p>
        </p:txBody>
      </p:sp>
      <p:pic>
        <p:nvPicPr>
          <p:cNvPr id="11" name="Picture 8" descr="9 &amp;Mcy;&amp;acy;&amp;yacy; &amp;Dcy;&amp;iecy;&amp;ncy;&amp;softcy; &amp;Pcy;&amp;ocy;&amp;bcy;&amp;iecy;&amp;dcy;&amp;ycy; - &amp;rcy;&amp;acy;&amp;scy;&amp;tcy;&amp;rcy;&amp;ocy;&amp;vcy;&amp;ycy;&amp;jcy; &amp;kcy;&amp;lcy;&amp;icy;&amp;pcy;&amp;acy;&amp;rcy;&amp;tcy; &quot; &amp;scy;&amp;kcy;&amp;acy;&amp;chcy;&amp;acy;&amp;tcy;&amp;softcy; &amp;bcy;&amp;iecy;&amp;scy;&amp;pcy;&amp;lcy;&amp;acy;&amp;tcy;&amp;ncy;&amp;ocy; &amp;rcy;&amp;acy;…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524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3352800" y="0"/>
            <a:ext cx="5791200" cy="1143000"/>
          </a:xfrm>
          <a:noFill/>
          <a:ln/>
        </p:spPr>
        <p:txBody>
          <a:bodyPr/>
          <a:lstStyle/>
          <a:p>
            <a:pPr algn="l"/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Катаев В. П. Сын полка: Повесть / В. П. Катаев. – М.: АСТ, 2014. – 252 с.</a:t>
            </a:r>
          </a:p>
        </p:txBody>
      </p:sp>
      <p:pic>
        <p:nvPicPr>
          <p:cNvPr id="10248" name="Picture 8" descr="i?id=24020538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2590800" cy="1981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0255" name="Picture 15" descr="BC44B01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pic>
        <p:nvPicPr>
          <p:cNvPr id="10257" name="Picture 17" descr="9114288B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762000" y="2895600"/>
            <a:ext cx="1600200" cy="2438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3124200" y="1447800"/>
            <a:ext cx="5791200" cy="4038600"/>
            <a:chOff x="1248" y="864"/>
            <a:chExt cx="4128" cy="2520"/>
          </a:xfrm>
        </p:grpSpPr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1248" y="990"/>
              <a:ext cx="4128" cy="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2800" b="1">
                  <a:solidFill>
                    <a:schemeClr val="accent2"/>
                  </a:solidFill>
                  <a:latin typeface="Times New Roman" pitchFamily="18" charset="0"/>
                </a:rPr>
                <a:t>	</a:t>
              </a:r>
              <a:r>
                <a:rPr lang="ru-RU" sz="2400" b="1">
                  <a:solidFill>
                    <a:schemeClr val="accent2"/>
                  </a:solidFill>
                  <a:latin typeface="Times New Roman" pitchFamily="18" charset="0"/>
                </a:rPr>
                <a:t>Повесть «Сын полка» была написана в 1944 году, в дни Великой Отечественной войны. История о судьбе простого крестьянского мальчишки Вани Солнцева, у которого война отняла всё: родных и близких, дом и само детство. Наравне со взрослыми солдатами он преодолевал тяготы и опасности, помогая приблизить Великую Победу.</a:t>
              </a:r>
            </a:p>
          </p:txBody>
        </p:sp>
        <p:sp>
          <p:nvSpPr>
            <p:cNvPr id="10261" name="AutoShape 21"/>
            <p:cNvSpPr>
              <a:spLocks noChangeArrowheads="1"/>
            </p:cNvSpPr>
            <p:nvPr/>
          </p:nvSpPr>
          <p:spPr bwMode="auto">
            <a:xfrm>
              <a:off x="1392" y="864"/>
              <a:ext cx="3936" cy="25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362200" y="574675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2000" b="1">
                <a:latin typeface="Times New Roman" pitchFamily="18" charset="0"/>
              </a:rPr>
              <a:t>По повести «Сын полка» снят одноименный художественный фильм: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hlinkClick r:id="rId5"/>
              </a:rPr>
              <a:t>retrokinozal.ru</a:t>
            </a:r>
            <a:r>
              <a:rPr lang="ru-RU" sz="2400" b="1">
                <a:latin typeface="Times New Roman" pitchFamily="18" charset="0"/>
              </a:rPr>
              <a:t>›</a:t>
            </a:r>
            <a:r>
              <a:rPr lang="ru-RU" sz="2400" b="1">
                <a:latin typeface="Times New Roman" pitchFamily="18" charset="0"/>
                <a:hlinkClick r:id="rId6"/>
              </a:rPr>
              <a:t>syn-polka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581400" y="1600200"/>
            <a:ext cx="510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1752600" cy="20129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pic>
        <p:nvPicPr>
          <p:cNvPr id="32772" name="Picture 4" descr="A3D2764A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685800" y="3276600"/>
            <a:ext cx="1793875" cy="2819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794625" y="5334000"/>
            <a:ext cx="1349375" cy="1349375"/>
          </a:xfrm>
          <a:noFill/>
          <a:ln/>
        </p:spPr>
      </p:pic>
      <p:pic>
        <p:nvPicPr>
          <p:cNvPr id="32774" name="Picture 6" descr="BC44B01"/>
          <p:cNvPicPr>
            <a:picLocks noChangeAspect="1" noChangeArrowheads="1"/>
          </p:cNvPicPr>
          <p:nvPr/>
        </p:nvPicPr>
        <p:blipFill>
          <a:blip r:embed="rId5" cstate="print">
            <a:lum bright="-6000" contrast="36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429000" y="1371600"/>
            <a:ext cx="541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400" b="1" i="1">
                <a:latin typeface="Times New Roman" pitchFamily="18" charset="0"/>
              </a:rPr>
              <a:t> </a:t>
            </a:r>
            <a:r>
              <a:rPr lang="ru-RU" sz="2400" b="1" i="1">
                <a:solidFill>
                  <a:schemeClr val="accent2"/>
                </a:solidFill>
                <a:latin typeface="Times New Roman" pitchFamily="18" charset="0"/>
              </a:rPr>
              <a:t>«Они видели многое. Они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400" b="1" i="1">
                <a:solidFill>
                  <a:schemeClr val="accent2"/>
                </a:solidFill>
                <a:latin typeface="Times New Roman" pitchFamily="18" charset="0"/>
              </a:rPr>
              <a:t>совершали подвиги. Жизнь их была 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400" b="1" i="1">
                <a:solidFill>
                  <a:schemeClr val="accent2"/>
                </a:solidFill>
                <a:latin typeface="Times New Roman" pitchFamily="18" charset="0"/>
              </a:rPr>
              <a:t>полна приключений».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400" b="1" i="1">
                <a:solidFill>
                  <a:schemeClr val="accent2"/>
                </a:solidFill>
                <a:latin typeface="Times New Roman" pitchFamily="18" charset="0"/>
              </a:rPr>
              <a:t>Джек Лондон</a:t>
            </a:r>
          </a:p>
        </p:txBody>
      </p: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2590800" y="3429000"/>
            <a:ext cx="5486400" cy="3276600"/>
            <a:chOff x="1632" y="2160"/>
            <a:chExt cx="3456" cy="2064"/>
          </a:xfrm>
        </p:grpSpPr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1632" y="2256"/>
              <a:ext cx="345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2800" b="1">
                  <a:solidFill>
                    <a:schemeClr val="accent2"/>
                  </a:solidFill>
                  <a:latin typeface="Times New Roman" pitchFamily="18" charset="0"/>
                </a:rPr>
                <a:t>Мальчишки из Школы юнг с Соловецких островов…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2800" b="1">
                  <a:solidFill>
                    <a:schemeClr val="accent2"/>
                  </a:solidFill>
                  <a:latin typeface="Times New Roman" pitchFamily="18" charset="0"/>
                </a:rPr>
                <a:t>Их юность пришлась на «сороковые роковые»…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2800" b="1">
                  <a:solidFill>
                    <a:schemeClr val="accent2"/>
                  </a:solidFill>
                  <a:latin typeface="Times New Roman" pitchFamily="18" charset="0"/>
                </a:rPr>
                <a:t>Многие из них прямо со школьной скамьи ступили на палубы боевых кораблей…</a:t>
              </a:r>
            </a:p>
          </p:txBody>
        </p:sp>
        <p:sp>
          <p:nvSpPr>
            <p:cNvPr id="32778" name="AutoShape 10"/>
            <p:cNvSpPr>
              <a:spLocks noChangeArrowheads="1"/>
            </p:cNvSpPr>
            <p:nvPr/>
          </p:nvSpPr>
          <p:spPr bwMode="auto">
            <a:xfrm>
              <a:off x="1680" y="2160"/>
              <a:ext cx="3264" cy="206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79" name="Rectangle 11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1143000"/>
          </a:xfrm>
          <a:noFill/>
          <a:ln/>
        </p:spPr>
        <p:txBody>
          <a:bodyPr/>
          <a:lstStyle/>
          <a:p>
            <a:pPr algn="l"/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Пикуль В. С. Мальчики с бантиками: Повесть / В. С. Пикуль. – М.: АСТ, 2010. – 365 с.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6400800" cy="1143000"/>
          </a:xfrm>
          <a:noFill/>
          <a:ln/>
        </p:spPr>
        <p:txBody>
          <a:bodyPr/>
          <a:lstStyle/>
          <a:p>
            <a:r>
              <a:rPr lang="ru-RU" b="1">
                <a:solidFill>
                  <a:srgbClr val="CC3300"/>
                </a:solidFill>
                <a:latin typeface="Times New Roman" pitchFamily="18" charset="0"/>
              </a:rPr>
              <a:t>Саша</a:t>
            </a:r>
            <a:r>
              <a:rPr lang="ru-RU" b="1"/>
              <a:t> </a:t>
            </a:r>
            <a:r>
              <a:rPr lang="ru-RU" b="1">
                <a:solidFill>
                  <a:srgbClr val="CC3300"/>
                </a:solidFill>
                <a:latin typeface="Times New Roman" pitchFamily="18" charset="0"/>
              </a:rPr>
              <a:t>Ковалев</a:t>
            </a:r>
          </a:p>
        </p:txBody>
      </p:sp>
      <p:pic>
        <p:nvPicPr>
          <p:cNvPr id="33795" name="Picture 3" descr="i?id=115058487-28-72&amp;n=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F5F7"/>
              </a:clrFrom>
              <a:clrTo>
                <a:srgbClr val="EAF5F7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7567613" y="0"/>
            <a:ext cx="1576387" cy="1676400"/>
          </a:xfrm>
          <a:prstGeom prst="rect">
            <a:avLst/>
          </a:prstGeom>
          <a:noFill/>
        </p:spPr>
      </p:pic>
      <p:pic>
        <p:nvPicPr>
          <p:cNvPr id="33796" name="Picture 4" descr="2F346AF3"/>
          <p:cNvPicPr>
            <a:picLocks noChangeAspect="1" noChangeArrowheads="1"/>
          </p:cNvPicPr>
          <p:nvPr/>
        </p:nvPicPr>
        <p:blipFill>
          <a:blip r:embed="rId3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762000" y="228600"/>
            <a:ext cx="1825625" cy="2286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457200" y="3048000"/>
            <a:ext cx="2362200" cy="3536950"/>
            <a:chOff x="288" y="1920"/>
            <a:chExt cx="1488" cy="2228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" y="1920"/>
              <a:ext cx="1189" cy="1776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</p:pic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288" y="3744"/>
              <a:ext cx="14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chemeClr val="accent2"/>
                  </a:solidFill>
                  <a:latin typeface="Times New Roman" pitchFamily="18" charset="0"/>
                </a:rPr>
                <a:t>Памятник </a:t>
              </a:r>
              <a:r>
                <a:rPr lang="ru-RU" b="1" dirty="0" smtClean="0">
                  <a:solidFill>
                    <a:schemeClr val="accent2"/>
                  </a:solidFill>
                  <a:latin typeface="Times New Roman" pitchFamily="18" charset="0"/>
                </a:rPr>
                <a:t>                                С. Ковалеву</a:t>
              </a:r>
              <a:endParaRPr lang="ru-RU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3800" name="Picture 8" descr="BC44B01"/>
          <p:cNvPicPr>
            <a:picLocks noChangeAspect="1" noChangeArrowheads="1"/>
          </p:cNvPicPr>
          <p:nvPr/>
        </p:nvPicPr>
        <p:blipFill>
          <a:blip r:embed="rId5" cstate="print">
            <a:lum bright="-6000" contrast="36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2895600" y="1219200"/>
            <a:ext cx="4724400" cy="1905000"/>
            <a:chOff x="1824" y="1536"/>
            <a:chExt cx="3792" cy="1632"/>
          </a:xfrm>
        </p:grpSpPr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1824" y="1584"/>
              <a:ext cx="3792" cy="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Он был выпускником Соловецкой школы юнг. Награжден орденом Красной звезды. Второй награды - орден Отечественной войны </a:t>
              </a:r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I </a:t>
              </a: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степени – был удостоен  посмертно. Ему было 15 лет.</a:t>
              </a:r>
            </a:p>
          </p:txBody>
        </p:sp>
        <p:sp>
          <p:nvSpPr>
            <p:cNvPr id="33803" name="AutoShape 11"/>
            <p:cNvSpPr>
              <a:spLocks noChangeArrowheads="1"/>
            </p:cNvSpPr>
            <p:nvPr/>
          </p:nvSpPr>
          <p:spPr bwMode="auto">
            <a:xfrm>
              <a:off x="1824" y="1536"/>
              <a:ext cx="3792" cy="163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2743200" y="3429000"/>
            <a:ext cx="6019800" cy="2971800"/>
            <a:chOff x="1824" y="1536"/>
            <a:chExt cx="3792" cy="1632"/>
          </a:xfrm>
        </p:grpSpPr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1824" y="1584"/>
              <a:ext cx="3792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2200" b="1">
                  <a:solidFill>
                    <a:schemeClr val="accent2"/>
                  </a:solidFill>
                  <a:latin typeface="Times New Roman" pitchFamily="18" charset="0"/>
                </a:rPr>
                <a:t>«Из юнг вышло немало подлинных героев. Вспомните хотя бы Сашу Ковалева… Когда его торпедный катер в Варангер-фиорде пошел в атаку, осколок пробил радиатор мотора. Саша грудью закрыл пробоину, из которой бил горящий бензин. Это все равно, что закрыть собой амбразуру дота. Саша погиб…» 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2200" b="1">
                  <a:solidFill>
                    <a:schemeClr val="accent2"/>
                  </a:solidFill>
                  <a:latin typeface="Times New Roman" pitchFamily="18" charset="0"/>
                </a:rPr>
                <a:t>(Из повести «Мальчики с бантиками»)</a:t>
              </a:r>
            </a:p>
          </p:txBody>
        </p:sp>
        <p:sp>
          <p:nvSpPr>
            <p:cNvPr id="33806" name="AutoShape 14"/>
            <p:cNvSpPr>
              <a:spLocks noChangeArrowheads="1"/>
            </p:cNvSpPr>
            <p:nvPr/>
          </p:nvSpPr>
          <p:spPr bwMode="auto">
            <a:xfrm>
              <a:off x="1824" y="1536"/>
              <a:ext cx="3792" cy="163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81400" y="1600200"/>
            <a:ext cx="510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6096000" cy="1143000"/>
          </a:xfrm>
          <a:noFill/>
          <a:ln/>
        </p:spPr>
        <p:txBody>
          <a:bodyPr/>
          <a:lstStyle/>
          <a:p>
            <a:pPr algn="l"/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Чуковский Н. К. Морской охотник: Повесть / Рис. А. Комракова. – М.: Дет.лит., 2005. – 127 с.: ил. – (Школьная библиотека).</a:t>
            </a:r>
          </a:p>
        </p:txBody>
      </p:sp>
      <p:pic>
        <p:nvPicPr>
          <p:cNvPr id="13332" name="Picture 20" descr="75825C9A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</a:blip>
          <a:srcRect/>
          <a:stretch>
            <a:fillRect/>
          </a:stretch>
        </p:blipFill>
        <p:spPr bwMode="auto">
          <a:xfrm>
            <a:off x="685800" y="228600"/>
            <a:ext cx="2133600" cy="2286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3334" name="Picture 22" descr="41B9AC59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85800" y="2971800"/>
            <a:ext cx="1644650" cy="251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3335" name="Picture 23" descr="BC44B01"/>
          <p:cNvPicPr>
            <a:picLocks noChangeAspect="1" noChangeArrowheads="1"/>
          </p:cNvPicPr>
          <p:nvPr/>
        </p:nvPicPr>
        <p:blipFill>
          <a:blip r:embed="rId4" cstate="print">
            <a:lum bright="-6000" contrast="36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819400" y="1371600"/>
            <a:ext cx="6096000" cy="4572000"/>
            <a:chOff x="1248" y="864"/>
            <a:chExt cx="4128" cy="2520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1248" y="990"/>
              <a:ext cx="4128" cy="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sz="2800" b="1">
                  <a:solidFill>
                    <a:schemeClr val="accent2"/>
                  </a:solidFill>
                  <a:latin typeface="Times New Roman" pitchFamily="18" charset="0"/>
                </a:rPr>
                <a:t>	</a:t>
              </a:r>
              <a:r>
                <a:rPr lang="ru-RU" sz="2400" b="1">
                  <a:solidFill>
                    <a:schemeClr val="accent2"/>
                  </a:solidFill>
                  <a:latin typeface="Times New Roman" pitchFamily="18" charset="0"/>
                </a:rPr>
                <a:t>«Передайте Королькову: когда свет горит, она в бухте» - непонятные слова раненого матроса, сказанные им в бреду, заставляют юную Катю задуматься и начать разгадывать эту головоломку… Смелая и находчивая девочка узнала важную тайну, сумела её сохранить и помочь военным морякам в розысках пропавшего командира и в обезвреживании подводной лодки…</a:t>
              </a:r>
            </a:p>
          </p:txBody>
        </p:sp>
        <p:sp>
          <p:nvSpPr>
            <p:cNvPr id="13340" name="AutoShape 28"/>
            <p:cNvSpPr>
              <a:spLocks noChangeArrowheads="1"/>
            </p:cNvSpPr>
            <p:nvPr/>
          </p:nvSpPr>
          <p:spPr bwMode="auto">
            <a:xfrm>
              <a:off x="1392" y="864"/>
              <a:ext cx="3936" cy="25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1524000" y="608012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2000" b="1">
                <a:latin typeface="Times New Roman" pitchFamily="18" charset="0"/>
              </a:rPr>
              <a:t>По повести «Морской охотник» снят одноименный художественный фильм:</a:t>
            </a:r>
            <a:r>
              <a:rPr lang="ru-RU"/>
              <a:t> </a:t>
            </a:r>
            <a:r>
              <a:rPr lang="ru-RU" sz="2000" b="1">
                <a:hlinkClick r:id="rId5"/>
              </a:rPr>
              <a:t>video/4881-film-morskoy-ohotnik…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D01428CF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85800" y="3429000"/>
            <a:ext cx="1714500" cy="2590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4351" name="Picture 15" descr="63AFB38B"/>
          <p:cNvPicPr>
            <a:picLocks noChangeAspect="1" noChangeArrowheads="1"/>
          </p:cNvPicPr>
          <p:nvPr/>
        </p:nvPicPr>
        <p:blipFill>
          <a:blip r:embed="rId3" cstate="print">
            <a:lum bright="-6000" contrast="42000"/>
          </a:blip>
          <a:srcRect/>
          <a:stretch>
            <a:fillRect/>
          </a:stretch>
        </p:blipFill>
        <p:spPr bwMode="auto">
          <a:xfrm>
            <a:off x="609600" y="228600"/>
            <a:ext cx="1789113" cy="2438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4356" name="Picture 20" descr="BC44B01"/>
          <p:cNvPicPr>
            <a:picLocks noChangeAspect="1" noChangeArrowheads="1"/>
          </p:cNvPicPr>
          <p:nvPr/>
        </p:nvPicPr>
        <p:blipFill>
          <a:blip r:embed="rId4" cstate="print">
            <a:lum bright="-6000" contrast="36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sp>
        <p:nvSpPr>
          <p:cNvPr id="14361" name="Rectangle 25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6400800" cy="1143000"/>
          </a:xfrm>
          <a:noFill/>
          <a:ln/>
        </p:spPr>
        <p:txBody>
          <a:bodyPr/>
          <a:lstStyle/>
          <a:p>
            <a:pPr algn="l"/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Сухачев М. П. Дети блокады: Повесть / Худож. Г. В. Алимов. – М.: Дет.лит., 2012. – 268 с.: ил. – (Школьная библиотека).</a:t>
            </a:r>
          </a:p>
        </p:txBody>
      </p:sp>
      <p:grpSp>
        <p:nvGrpSpPr>
          <p:cNvPr id="14362" name="Group 26"/>
          <p:cNvGrpSpPr>
            <a:grpSpLocks/>
          </p:cNvGrpSpPr>
          <p:nvPr/>
        </p:nvGrpSpPr>
        <p:grpSpPr bwMode="auto">
          <a:xfrm>
            <a:off x="2819400" y="1447800"/>
            <a:ext cx="6096000" cy="4953000"/>
            <a:chOff x="1248" y="864"/>
            <a:chExt cx="4128" cy="2520"/>
          </a:xfrm>
        </p:grpSpPr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1248" y="990"/>
              <a:ext cx="4128" cy="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sz="2800" b="1">
                  <a:solidFill>
                    <a:schemeClr val="accent2"/>
                  </a:solidFill>
                  <a:latin typeface="Times New Roman" pitchFamily="18" charset="0"/>
                </a:rPr>
                <a:t>	</a:t>
              </a:r>
              <a:r>
                <a:rPr lang="ru-RU" sz="2400" b="1">
                  <a:solidFill>
                    <a:schemeClr val="accent2"/>
                  </a:solidFill>
                  <a:latin typeface="Times New Roman" pitchFamily="18" charset="0"/>
                </a:rPr>
                <a:t>Повесть рассказывает о блокаде Ленинграда. С сентября 1941 по январь 1944 года фашисты каждый день по нескольку раз бомбили и обстреливали город. Более миллиона ленинградцев умерло от голода и холода… 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ru-RU" sz="2400" b="1">
                  <a:solidFill>
                    <a:schemeClr val="accent2"/>
                  </a:solidFill>
                  <a:latin typeface="Times New Roman" pitchFamily="18" charset="0"/>
                </a:rPr>
                <a:t>Герои книги – дети блокадного Ленинграда, Витя Стогов и его друзья, - 	тушили на чердаках зажигательные 	бомбы, ловили сигнальщиков-диверсантов, помогали людям выстоять.</a:t>
              </a:r>
            </a:p>
          </p:txBody>
        </p:sp>
        <p:sp>
          <p:nvSpPr>
            <p:cNvPr id="14364" name="AutoShape 28"/>
            <p:cNvSpPr>
              <a:spLocks noChangeArrowheads="1"/>
            </p:cNvSpPr>
            <p:nvPr/>
          </p:nvSpPr>
          <p:spPr bwMode="auto">
            <a:xfrm>
              <a:off x="1392" y="864"/>
              <a:ext cx="3936" cy="25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705600" cy="1143000"/>
          </a:xfrm>
          <a:noFill/>
          <a:ln/>
        </p:spPr>
        <p:txBody>
          <a:bodyPr/>
          <a:lstStyle/>
          <a:p>
            <a:pPr algn="l"/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Черкашин Г. Кукла / Рис. Г. А. В. Траугот. – С-Пб. – М.: Речь, 2013. – 40 с.: ил.</a:t>
            </a:r>
          </a:p>
        </p:txBody>
      </p:sp>
      <p:pic>
        <p:nvPicPr>
          <p:cNvPr id="27654" name="Picture 6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6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grpSp>
        <p:nvGrpSpPr>
          <p:cNvPr id="27656" name="Group 8"/>
          <p:cNvGrpSpPr>
            <a:grpSpLocks/>
          </p:cNvGrpSpPr>
          <p:nvPr/>
        </p:nvGrpSpPr>
        <p:grpSpPr bwMode="auto">
          <a:xfrm>
            <a:off x="2362200" y="1066800"/>
            <a:ext cx="6553200" cy="5334000"/>
            <a:chOff x="1248" y="864"/>
            <a:chExt cx="4128" cy="2520"/>
          </a:xfrm>
        </p:grpSpPr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1248" y="990"/>
              <a:ext cx="4128" cy="23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sz="2800" b="1">
                  <a:solidFill>
                    <a:schemeClr val="accent2"/>
                  </a:solidFill>
                  <a:latin typeface="Times New Roman" pitchFamily="18" charset="0"/>
                </a:rPr>
                <a:t>	</a:t>
              </a:r>
              <a:r>
                <a:rPr lang="ru-RU" sz="2400" b="1">
                  <a:solidFill>
                    <a:schemeClr val="accent2"/>
                  </a:solidFill>
                  <a:latin typeface="Times New Roman" pitchFamily="18" charset="0"/>
                </a:rPr>
                <a:t>«Сразу же после уроков девочка бежала к комиссионному магазину. Она вприпрыжку спускалась с крыльца, сворачивала налево…  На углу и находился комиссионный магазин.  Куклу в витрине магазина девочка увидела случайно и сразу же узнала её. 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ru-RU" sz="2400" b="1">
                  <a:solidFill>
                    <a:schemeClr val="accent2"/>
                  </a:solidFill>
                  <a:latin typeface="Times New Roman" pitchFamily="18" charset="0"/>
                </a:rPr>
                <a:t>…Девочка рассталась с Машенькой в блокаду. Стояла холодная-холодная зима, это девочка помнила. …Они с мамой ходили с санками и с ведром и бидончиком на Неву, к проруби, за водой». 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ru-RU" sz="2400" b="1">
                  <a:solidFill>
                    <a:schemeClr val="accent2"/>
                  </a:solidFill>
                  <a:latin typeface="Times New Roman" pitchFamily="18" charset="0"/>
                </a:rPr>
                <a:t>(Из рассказа)</a:t>
              </a:r>
            </a:p>
          </p:txBody>
        </p:sp>
        <p:sp>
          <p:nvSpPr>
            <p:cNvPr id="27658" name="AutoShape 10"/>
            <p:cNvSpPr>
              <a:spLocks noChangeArrowheads="1"/>
            </p:cNvSpPr>
            <p:nvPr/>
          </p:nvSpPr>
          <p:spPr bwMode="auto">
            <a:xfrm>
              <a:off x="1392" y="864"/>
              <a:ext cx="3936" cy="25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6" name="Picture 2" descr="&quot;&amp;Kcy;&amp;ucy;&amp;kcy;&amp;lcy;&amp;acy;&quot;. &amp;Gcy;. &amp;CHcy;&amp;iecy;&amp;rcy;&amp;kcy;&amp;acy;&amp;shcy;&amp;icy;&amp;ncy;. &amp;Icy;&amp;lcy;&amp;lcy;. &amp;Gcy;.&amp;Acy;.&amp;Vcy;. &amp;Tcy;&amp;rcy;&amp;acy;&amp;ucy;&amp;gcy;&amp;ocy;&amp;tcy;"/>
          <p:cNvPicPr>
            <a:picLocks noChangeAspect="1" noChangeArrowheads="1"/>
          </p:cNvPicPr>
          <p:nvPr/>
        </p:nvPicPr>
        <p:blipFill>
          <a:blip r:embed="rId3" cstate="print">
            <a:lum bright="-4000" contrast="-16000"/>
          </a:blip>
          <a:srcRect/>
          <a:stretch>
            <a:fillRect/>
          </a:stretch>
        </p:blipFill>
        <p:spPr bwMode="auto">
          <a:xfrm>
            <a:off x="754063" y="228600"/>
            <a:ext cx="1539875" cy="2057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362" name="Picture 2" descr="&quot;&amp;Kcy;&amp;ucy;&amp;kcy;&amp;lcy;&amp;acy;&quot;. &amp;Gcy;. &amp;CHcy;&amp;iecy;&amp;rcy;&amp;kcy;&amp;acy;&amp;shcy;&amp;icy;&amp;ncy;. &amp;Icy;&amp;lcy;&amp;lcy;. &amp;Gcy;.&amp;Acy;.&amp;Vcy;. &amp;Tcy;&amp;rcy;&amp;acy;&amp;ucy;&amp;gcy;&amp;ocy;&amp;tcy;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85800" y="2667000"/>
            <a:ext cx="1614488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6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2362200" y="1219200"/>
            <a:ext cx="6553200" cy="4495800"/>
            <a:chOff x="1248" y="864"/>
            <a:chExt cx="4128" cy="2520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1248" y="990"/>
              <a:ext cx="4128" cy="23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sz="2200" b="1">
                  <a:solidFill>
                    <a:schemeClr val="accent2"/>
                  </a:solidFill>
                  <a:latin typeface="Times New Roman" pitchFamily="18" charset="0"/>
                </a:rPr>
                <a:t>	Эта книга написана в годы войны. Любовь Воронкова своими глазами видела все те бедствия, которые принесла с собой война: разрушенные селенья, горящие дома, беженцев, бредущих по дорогам. И вполне возможно, что среди этих обездоленных людей она увидела героиню своей книжки – Валентинку. Девочку из города, на глазах которой погибла мать. Валентинка не осталась одинокой. В те лихие дни пришли к ней на помощь незнакомые люди. А чужая женщина стала ей матерью.</a:t>
              </a:r>
            </a:p>
          </p:txBody>
        </p:sp>
        <p:sp>
          <p:nvSpPr>
            <p:cNvPr id="31750" name="AutoShape 6"/>
            <p:cNvSpPr>
              <a:spLocks noChangeArrowheads="1"/>
            </p:cNvSpPr>
            <p:nvPr/>
          </p:nvSpPr>
          <p:spPr bwMode="auto">
            <a:xfrm>
              <a:off x="1392" y="864"/>
              <a:ext cx="3936" cy="25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1753" name="Picture 9" descr="BC0F2C14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762000" y="3124200"/>
            <a:ext cx="1482725" cy="2286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1755" name="Rectangle 11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1143000"/>
          </a:xfrm>
          <a:noFill/>
          <a:ln/>
        </p:spPr>
        <p:txBody>
          <a:bodyPr/>
          <a:lstStyle/>
          <a:p>
            <a:pPr algn="l"/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Воронкова Л. Ф. Девочка из города: Повесть / Л. Ф. Воронкова. – М.: Дет.лит., 2014. – 222 с.: ил. – (Школьная библиотека).</a:t>
            </a:r>
          </a:p>
        </p:txBody>
      </p:sp>
      <p:pic>
        <p:nvPicPr>
          <p:cNvPr id="31756" name="Picture 12" descr="A54AF42"/>
          <p:cNvPicPr>
            <a:picLocks noChangeAspect="1" noChangeArrowheads="1"/>
          </p:cNvPicPr>
          <p:nvPr/>
        </p:nvPicPr>
        <p:blipFill>
          <a:blip r:embed="rId4" cstate="print">
            <a:lum bright="-6000" contrast="42000"/>
          </a:blip>
          <a:srcRect/>
          <a:stretch>
            <a:fillRect/>
          </a:stretch>
        </p:blipFill>
        <p:spPr bwMode="auto">
          <a:xfrm>
            <a:off x="685800" y="228600"/>
            <a:ext cx="1414463" cy="2057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676400" y="5838825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2000" b="1">
                <a:latin typeface="Times New Roman" pitchFamily="18" charset="0"/>
              </a:rPr>
              <a:t>По повести «Девочка из города» снят одноименный художественный фильм: </a:t>
            </a:r>
            <a:r>
              <a:rPr lang="ru-RU" sz="2000" b="1">
                <a:latin typeface="Times New Roman" pitchFamily="18" charset="0"/>
                <a:hlinkClick r:id="rId5"/>
              </a:rPr>
              <a:t>video/4575-film-devochka-iz-goroda…</a:t>
            </a:r>
            <a:r>
              <a:rPr lang="ru-RU" sz="20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/>
      <p:bldP spid="317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BC44B01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pic>
        <p:nvPicPr>
          <p:cNvPr id="12327" name="Picture 39" descr="Anatoly Ignatyevich Pristavkin.jpg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685800" y="228600"/>
            <a:ext cx="1528763" cy="2133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2329" name="Rectangle 41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477000" cy="1143000"/>
          </a:xfrm>
          <a:noFill/>
          <a:ln/>
        </p:spPr>
        <p:txBody>
          <a:bodyPr/>
          <a:lstStyle/>
          <a:p>
            <a:pPr algn="l"/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Приставкин А. И. Ночевала тучка золотая: Повесть / А. И. Приставкин. – Свердловск: Сред.-Урал. кн. изд-во, 1991.  – 432 с.: ил.</a:t>
            </a:r>
          </a:p>
        </p:txBody>
      </p:sp>
      <p:grpSp>
        <p:nvGrpSpPr>
          <p:cNvPr id="12331" name="Group 43"/>
          <p:cNvGrpSpPr>
            <a:grpSpLocks/>
          </p:cNvGrpSpPr>
          <p:nvPr/>
        </p:nvGrpSpPr>
        <p:grpSpPr bwMode="auto">
          <a:xfrm>
            <a:off x="2514600" y="3886200"/>
            <a:ext cx="6172200" cy="2667000"/>
            <a:chOff x="1872" y="1872"/>
            <a:chExt cx="3888" cy="2112"/>
          </a:xfrm>
        </p:grpSpPr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1872" y="1920"/>
              <a:ext cx="3888" cy="1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2400" b="1">
                  <a:solidFill>
                    <a:schemeClr val="accent2"/>
                  </a:solidFill>
                  <a:latin typeface="Times New Roman" pitchFamily="18" charset="0"/>
                </a:rPr>
                <a:t>«Это слово возникло само по себе, как рождается в поле ветер. Возникло, прошелестело, пронеслось по ближним и дальним закоулкам детдома: «Кавказ! Кавказ!» Что за Кавказ? Откуда он взялся? Право, никто не мог бы толком объяснить.» (Из повести)</a:t>
              </a:r>
            </a:p>
          </p:txBody>
        </p:sp>
        <p:sp>
          <p:nvSpPr>
            <p:cNvPr id="12330" name="AutoShape 42"/>
            <p:cNvSpPr>
              <a:spLocks noChangeArrowheads="1"/>
            </p:cNvSpPr>
            <p:nvPr/>
          </p:nvSpPr>
          <p:spPr bwMode="auto">
            <a:xfrm>
              <a:off x="1872" y="1872"/>
              <a:ext cx="3888" cy="2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332" name="Picture 44" descr="72BF2E91"/>
          <p:cNvPicPr>
            <a:picLocks noChangeAspect="1" noChangeArrowheads="1"/>
          </p:cNvPicPr>
          <p:nvPr/>
        </p:nvPicPr>
        <p:blipFill>
          <a:blip r:embed="rId5" cstate="print">
            <a:lum bright="-6000" contrast="24000"/>
          </a:blip>
          <a:srcRect/>
          <a:stretch>
            <a:fillRect/>
          </a:stretch>
        </p:blipFill>
        <p:spPr bwMode="auto">
          <a:xfrm>
            <a:off x="762000" y="2667000"/>
            <a:ext cx="1492250" cy="2362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grpSp>
        <p:nvGrpSpPr>
          <p:cNvPr id="12333" name="Group 45"/>
          <p:cNvGrpSpPr>
            <a:grpSpLocks/>
          </p:cNvGrpSpPr>
          <p:nvPr/>
        </p:nvGrpSpPr>
        <p:grpSpPr bwMode="auto">
          <a:xfrm>
            <a:off x="2514600" y="1295400"/>
            <a:ext cx="6172200" cy="2133600"/>
            <a:chOff x="1872" y="1872"/>
            <a:chExt cx="3888" cy="2112"/>
          </a:xfrm>
        </p:grpSpPr>
        <p:sp>
          <p:nvSpPr>
            <p:cNvPr id="12334" name="Rectangle 46"/>
            <p:cNvSpPr>
              <a:spLocks noChangeArrowheads="1"/>
            </p:cNvSpPr>
            <p:nvPr/>
          </p:nvSpPr>
          <p:spPr bwMode="auto">
            <a:xfrm>
              <a:off x="1872" y="1921"/>
              <a:ext cx="3888" cy="1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Автобиографическая повесть Анатолия Приставкина о беспризорном детстве в годы войны, о детдомовцах, переселенных из Подмосковья на чужие земли… Братья-близнецы Колька и Сашка Кузьмины («Кузьмёныши») никогда не расстаются, они единое целое и их часто путают…</a:t>
              </a:r>
            </a:p>
          </p:txBody>
        </p:sp>
        <p:sp>
          <p:nvSpPr>
            <p:cNvPr id="12335" name="AutoShape 47"/>
            <p:cNvSpPr>
              <a:spLocks noChangeArrowheads="1"/>
            </p:cNvSpPr>
            <p:nvPr/>
          </p:nvSpPr>
          <p:spPr bwMode="auto">
            <a:xfrm>
              <a:off x="1872" y="1872"/>
              <a:ext cx="3888" cy="2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1446213" cy="1981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</p:pic>
      <p:pic>
        <p:nvPicPr>
          <p:cNvPr id="17425" name="Picture 17" descr="BC44B01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grpSp>
        <p:nvGrpSpPr>
          <p:cNvPr id="17429" name="Group 21"/>
          <p:cNvGrpSpPr>
            <a:grpSpLocks/>
          </p:cNvGrpSpPr>
          <p:nvPr/>
        </p:nvGrpSpPr>
        <p:grpSpPr bwMode="auto">
          <a:xfrm>
            <a:off x="2590800" y="1295400"/>
            <a:ext cx="6553200" cy="5334000"/>
            <a:chOff x="1248" y="864"/>
            <a:chExt cx="4128" cy="2520"/>
          </a:xfrm>
        </p:grpSpPr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1248" y="990"/>
              <a:ext cx="4128" cy="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b="1">
                  <a:solidFill>
                    <a:schemeClr val="accent2"/>
                  </a:solidFill>
                  <a:latin typeface="Times New Roman" pitchFamily="18" charset="0"/>
                </a:rPr>
                <a:t>	</a:t>
              </a:r>
              <a:r>
                <a:rPr lang="ru-RU" sz="1600" b="1"/>
                <a:t> </a:t>
              </a: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  В июле 1943 года мне довелось побывать на станции Шахово, освобождённой нашими танковыми частями.</a:t>
              </a:r>
              <a:r>
                <a:rPr lang="ru-RU" sz="200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Внимание наше привлёк подросток необычного вида. Худой, измождённый, с кудрявыми, но совершенно седыми волосами, он был похож на старика. Однако в овале изрезанного морщинами веснушчатого лица с болезненным румянцем, в больших зелёных глазах было что-то детское.</a:t>
              </a:r>
              <a:b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   — Сколько тебе лет? — спросили мы.</a:t>
              </a:r>
              <a:b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   — Пятнадцать, — ответил он надтреснутым, но юношеским голосом.</a:t>
              </a:r>
              <a:b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   — Ты болен?</a:t>
              </a:r>
              <a:b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   — Нет… — пожал он плечами. Лицо его чуть 	скривилось в горькой улыбке. Он потупился и, как бы оправдываясь, с трудом проговорил:</a:t>
              </a:r>
              <a:b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   — Я был в фашистском концлагере.</a:t>
              </a:r>
              <a:b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</a:b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   Мальчика звали Костей. Он рассказал нам страшную историю.</a:t>
              </a:r>
              <a:r>
                <a:rPr lang="ru-RU" sz="200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</a:p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От автора</a:t>
              </a:r>
            </a:p>
          </p:txBody>
        </p:sp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>
              <a:off x="1392" y="864"/>
              <a:ext cx="3936" cy="25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3048000" cy="20542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</p:pic>
      <p:sp>
        <p:nvSpPr>
          <p:cNvPr id="17432" name="Rectangle 24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477000" cy="1143000"/>
          </a:xfrm>
          <a:noFill/>
          <a:ln/>
        </p:spPr>
        <p:txBody>
          <a:bodyPr/>
          <a:lstStyle/>
          <a:p>
            <a:pPr algn="l"/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Самсонов С. Н. По ту сторону: Повесть / С. Н. Самсонов. – Свердловск: Сред.-Урал. кн. изд-во, 1985.  – 235 с.: ил.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52400"/>
            <a:ext cx="6477000" cy="6705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dirty="0"/>
              <a:t>	</a:t>
            </a: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«Тринадцать миллионов детских жизней</a:t>
            </a:r>
            <a:b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Сгорело в адском пламени войны.</a:t>
            </a:r>
            <a:b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Их смех фонтаном радости не брызнет</a:t>
            </a:r>
            <a:b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На мирное цветение весны.</a:t>
            </a:r>
            <a:b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Мечты их не взлетят волшебной стаей</a:t>
            </a:r>
            <a:b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Над взрослыми серьезными людьми,</a:t>
            </a:r>
            <a:b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И в чём-то человечество отстанет,</a:t>
            </a:r>
            <a:b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И в чём-то обеднеет целый мир…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Им скорбный монумент воздвигнут в Польше,</a:t>
            </a:r>
            <a:b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А в Ленинграде – каменный Цветок,</a:t>
            </a:r>
            <a:b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Чтоб в памяти людей остался дольше</a:t>
            </a:r>
            <a:b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Прошедших войн трагический итог.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2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dirty="0">
                <a:solidFill>
                  <a:srgbClr val="CC3300"/>
                </a:solidFill>
                <a:latin typeface="Times New Roman" pitchFamily="18" charset="0"/>
              </a:rPr>
              <a:t> 	</a:t>
            </a: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Тринадцать миллионов детских жизней -</a:t>
            </a:r>
            <a:b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Кровавый след коричневой чумы…»</a:t>
            </a:r>
            <a:r>
              <a:rPr lang="ru-RU" sz="22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ru-RU" sz="2200" dirty="0">
              <a:solidFill>
                <a:srgbClr val="CC3300"/>
              </a:solidFill>
              <a:latin typeface="Times New Roman" pitchFamily="18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(А. Молчанов</a:t>
            </a:r>
            <a:r>
              <a:rPr lang="ru-RU" sz="22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«Памяти 13 миллионов детей,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погибших во Второй мировой войне»)</a:t>
            </a:r>
            <a:r>
              <a:rPr lang="ru-RU" sz="22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0728" name="Picture 8" descr="BC44B01"/>
          <p:cNvPicPr>
            <a:picLocks noChangeAspect="1" noChangeArrowheads="1"/>
          </p:cNvPicPr>
          <p:nvPr/>
        </p:nvPicPr>
        <p:blipFill>
          <a:blip r:embed="rId2" cstate="print">
            <a:lum bright="-6000" contrast="36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pic>
        <p:nvPicPr>
          <p:cNvPr id="7" name="Picture 8" descr="9 &amp;Mcy;&amp;acy;&amp;yacy; &amp;Dcy;&amp;iecy;&amp;ncy;&amp;softcy; &amp;Pcy;&amp;ocy;&amp;bcy;&amp;iecy;&amp;dcy;&amp;ycy; - &amp;rcy;&amp;acy;&amp;scy;&amp;tcy;&amp;rcy;&amp;ocy;&amp;vcy;&amp;ycy;&amp;jcy; &amp;kcy;&amp;lcy;&amp;icy;&amp;pcy;&amp;acy;&amp;rcy;&amp;tcy; &quot; &amp;scy;&amp;kcy;&amp;acy;&amp;chcy;&amp;acy;&amp;tcy;&amp;softcy; &amp;bcy;&amp;iecy;&amp;scy;&amp;pcy;&amp;lcy;&amp;acy;&amp;tcy;&amp;ncy;&amp;ocy; &amp;rcy;&amp;acy;…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8768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C44B0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5638800" cy="62484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/>
              <a:t>  </a:t>
            </a:r>
            <a:r>
              <a:rPr lang="ru-RU" sz="2800" b="1" dirty="0">
                <a:latin typeface="Times New Roman" pitchFamily="18" charset="0"/>
              </a:rPr>
              <a:t>«…Мы – дети Великой Отечественной войны, мы – это зеленые, еще некрепкие побеги на древке Знамени Победы, водруженного над рейхстагом. Война унижала нас голодом, холодом, нищетой, и в то же время война возвышала нас ощущением причастности к истории, ощущением самих себя как части великого народа, единого в своем стремлении к Победе…»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</a:rPr>
              <a:t>                  </a:t>
            </a:r>
            <a:r>
              <a:rPr lang="ru-RU" sz="2800" b="1" dirty="0" smtClean="0">
                <a:latin typeface="Times New Roman" pitchFamily="18" charset="0"/>
              </a:rPr>
              <a:t>Евгений </a:t>
            </a:r>
            <a:r>
              <a:rPr lang="ru-RU" sz="2800" b="1" dirty="0">
                <a:latin typeface="Times New Roman" pitchFamily="18" charset="0"/>
              </a:rPr>
              <a:t>Евтушенко</a:t>
            </a:r>
          </a:p>
        </p:txBody>
      </p:sp>
      <p:pic>
        <p:nvPicPr>
          <p:cNvPr id="7" name="Picture 11" descr="https://www.zastavki.com/pictures/1024x1024/2019Holidays___May_9_Red_Star_Patriotic_War_with_numbers_1941_-_1945_131927_31.jpg"/>
          <p:cNvPicPr>
            <a:picLocks noChangeAspect="1" noChangeArrowheads="1"/>
          </p:cNvPicPr>
          <p:nvPr/>
        </p:nvPicPr>
        <p:blipFill>
          <a:blip r:embed="rId3" cstate="print"/>
          <a:srcRect l="5953" r="6738" b="34518"/>
          <a:stretch>
            <a:fillRect/>
          </a:stretch>
        </p:blipFill>
        <p:spPr bwMode="auto">
          <a:xfrm>
            <a:off x="6324600" y="457200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3048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В презентации использованы: </a:t>
            </a:r>
          </a:p>
          <a:p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Книги из фонда библиотеки МАОУ СОШ № 138 г. Екатеринбурга;</a:t>
            </a:r>
          </a:p>
          <a:p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Материалы сайта «Методическая копилка учителя, воспитателя, родителя» - </a:t>
            </a:r>
            <a:r>
              <a:rPr lang="ru-RU" b="1">
                <a:hlinkClick r:id="rId2"/>
              </a:rPr>
              <a:t>zanimatika.narod.ru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F7D7A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1550988" cy="2286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125" name="Picture 5" descr="BC44B01"/>
          <p:cNvPicPr>
            <a:picLocks noChangeAspect="1" noChangeArrowheads="1"/>
          </p:cNvPicPr>
          <p:nvPr/>
        </p:nvPicPr>
        <p:blipFill>
          <a:blip r:embed="rId3" cstate="print"/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934200" cy="1143000"/>
          </a:xfrm>
          <a:noFill/>
          <a:ln/>
        </p:spPr>
        <p:txBody>
          <a:bodyPr/>
          <a:lstStyle/>
          <a:p>
            <a:pPr algn="l"/>
            <a:r>
              <a:rPr lang="ru-RU" sz="2000" b="1" dirty="0">
                <a:solidFill>
                  <a:srgbClr val="CC3300"/>
                </a:solidFill>
                <a:latin typeface="Times New Roman" pitchFamily="18" charset="0"/>
              </a:rPr>
              <a:t>Печерская А. Н. Дети – герои Великой Отечественной войны: Рассказы. – Дрофа-Плюс, 2010. – 64 с. – (Внеклассное чтение)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667000" y="1371600"/>
            <a:ext cx="4114800" cy="4724400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>Леня Голиков;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>Марат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</a:rPr>
              <a:t>Казей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hlinkClick r:id="rId4" action="ppaction://hlinksldjump"/>
              </a:rPr>
              <a:t>Лара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hlinkClick r:id="rId4" action="ppaction://hlinksldjump"/>
              </a:rPr>
              <a:t>Михеенко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hlinkClick r:id="rId4" action="ppaction://hlinksldjump"/>
              </a:rPr>
              <a:t>;</a:t>
            </a:r>
            <a:endParaRPr lang="ru-RU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>Валя Котик;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>Зина Портнова;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>Таня Морозова;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>Витя Коробков;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>Володя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</a:rPr>
              <a:t>Казьмин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129" name="Picture 9" descr="CEDB45B7"/>
          <p:cNvPicPr>
            <a:picLocks noChangeAspect="1" noChangeArrowheads="1"/>
          </p:cNvPicPr>
          <p:nvPr/>
        </p:nvPicPr>
        <p:blipFill>
          <a:blip r:embed="rId5" cstate="print">
            <a:lum bright="-6000" contrast="18000"/>
          </a:blip>
          <a:srcRect l="12340" t="2327" r="69868" b="66269"/>
          <a:stretch>
            <a:fillRect/>
          </a:stretch>
        </p:blipFill>
        <p:spPr bwMode="auto">
          <a:xfrm>
            <a:off x="685800" y="2286000"/>
            <a:ext cx="1600200" cy="2057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130" name="Picture 10" descr="CEDB45B7"/>
          <p:cNvPicPr>
            <a:picLocks noChangeAspect="1" noChangeArrowheads="1"/>
          </p:cNvPicPr>
          <p:nvPr/>
        </p:nvPicPr>
        <p:blipFill>
          <a:blip r:embed="rId5" cstate="print">
            <a:lum bright="-18000" contrast="42000"/>
          </a:blip>
          <a:srcRect l="30724" t="2251" r="52054" b="67358"/>
          <a:stretch>
            <a:fillRect/>
          </a:stretch>
        </p:blipFill>
        <p:spPr bwMode="auto">
          <a:xfrm>
            <a:off x="6172200" y="762000"/>
            <a:ext cx="1600200" cy="2057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132" name="Picture 12" descr="CEDB45B7"/>
          <p:cNvPicPr>
            <a:picLocks noChangeAspect="1" noChangeArrowheads="1"/>
          </p:cNvPicPr>
          <p:nvPr/>
        </p:nvPicPr>
        <p:blipFill>
          <a:blip r:embed="rId5" cstate="print">
            <a:lum bright="-12000" contrast="54000"/>
          </a:blip>
          <a:srcRect l="75891" t="3374" r="6554" b="66269"/>
          <a:stretch>
            <a:fillRect/>
          </a:stretch>
        </p:blipFill>
        <p:spPr bwMode="auto">
          <a:xfrm>
            <a:off x="7315200" y="1981200"/>
            <a:ext cx="1600200" cy="2057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133" name="Picture 13" descr="3A4B5479"/>
          <p:cNvPicPr>
            <a:picLocks noChangeAspect="1" noChangeArrowheads="1"/>
          </p:cNvPicPr>
          <p:nvPr/>
        </p:nvPicPr>
        <p:blipFill>
          <a:blip r:embed="rId6" cstate="print">
            <a:lum bright="-24000" contrast="42000"/>
          </a:blip>
          <a:srcRect l="31537" t="2983" r="52162" b="67215"/>
          <a:stretch>
            <a:fillRect/>
          </a:stretch>
        </p:blipFill>
        <p:spPr bwMode="auto">
          <a:xfrm>
            <a:off x="685800" y="4572000"/>
            <a:ext cx="1601788" cy="2057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134" name="Picture 14" descr="E7A7A5EF"/>
          <p:cNvPicPr>
            <a:picLocks noChangeAspect="1" noChangeArrowheads="1"/>
          </p:cNvPicPr>
          <p:nvPr/>
        </p:nvPicPr>
        <p:blipFill>
          <a:blip r:embed="rId7" cstate="print">
            <a:lum bright="-18000" contrast="54000"/>
          </a:blip>
          <a:srcRect/>
          <a:stretch>
            <a:fillRect/>
          </a:stretch>
        </p:blipFill>
        <p:spPr bwMode="auto">
          <a:xfrm>
            <a:off x="7543800" y="4876800"/>
            <a:ext cx="1600200" cy="1981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131" name="Picture 11" descr="CEDB45B7"/>
          <p:cNvPicPr>
            <a:picLocks noChangeAspect="1" noChangeArrowheads="1"/>
          </p:cNvPicPr>
          <p:nvPr/>
        </p:nvPicPr>
        <p:blipFill>
          <a:blip r:embed="rId5" cstate="print">
            <a:lum bright="-12000" contrast="30000"/>
          </a:blip>
          <a:srcRect l="56580" t="1686" r="24562" b="66267"/>
          <a:stretch>
            <a:fillRect/>
          </a:stretch>
        </p:blipFill>
        <p:spPr bwMode="auto">
          <a:xfrm>
            <a:off x="6324600" y="3962400"/>
            <a:ext cx="1600200" cy="2057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705600" cy="1143000"/>
          </a:xfrm>
          <a:noFill/>
          <a:ln/>
        </p:spPr>
        <p:txBody>
          <a:bodyPr/>
          <a:lstStyle/>
          <a:p>
            <a:pPr algn="l"/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Надеждина Н.А. Партизанка Лара: Повесть / Рис. О. Коровина. – М.: Дет.лит., 1988. – 142 с.: ил.</a:t>
            </a:r>
          </a:p>
        </p:txBody>
      </p:sp>
      <p:pic>
        <p:nvPicPr>
          <p:cNvPr id="34819" name="Picture 3" descr="229C575F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762000" y="228600"/>
            <a:ext cx="1554163" cy="2362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4820" name="Picture 4" descr="i?id=115058487-28-72&amp;n=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F5F7"/>
              </a:clrFrom>
              <a:clrTo>
                <a:srgbClr val="EAF5F7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4800600" y="5181600"/>
            <a:ext cx="1576388" cy="1676400"/>
          </a:xfrm>
          <a:prstGeom prst="rect">
            <a:avLst/>
          </a:prstGeom>
          <a:noFill/>
        </p:spPr>
      </p:pic>
      <p:pic>
        <p:nvPicPr>
          <p:cNvPr id="34821" name="Picture 5" descr="3A4B5479"/>
          <p:cNvPicPr>
            <a:picLocks noChangeAspect="1" noChangeArrowheads="1"/>
          </p:cNvPicPr>
          <p:nvPr/>
        </p:nvPicPr>
        <p:blipFill>
          <a:blip r:embed="rId4" cstate="print">
            <a:lum bright="-24000" contrast="42000"/>
          </a:blip>
          <a:srcRect l="31537" t="2983" r="52162" b="67215"/>
          <a:stretch>
            <a:fillRect/>
          </a:stretch>
        </p:blipFill>
        <p:spPr bwMode="auto">
          <a:xfrm>
            <a:off x="685800" y="3048000"/>
            <a:ext cx="1601788" cy="20574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4822" name="Picture 6" descr="BC44B01"/>
          <p:cNvPicPr>
            <a:picLocks noChangeAspect="1" noChangeArrowheads="1"/>
          </p:cNvPicPr>
          <p:nvPr/>
        </p:nvPicPr>
        <p:blipFill>
          <a:blip r:embed="rId5" cstate="print">
            <a:lum bright="-6000" contrast="36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sp>
        <p:nvSpPr>
          <p:cNvPr id="34823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34400" y="6191250"/>
            <a:ext cx="609600" cy="6667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2286000" y="1219200"/>
            <a:ext cx="6553200" cy="4000500"/>
            <a:chOff x="1248" y="864"/>
            <a:chExt cx="4128" cy="2520"/>
          </a:xfrm>
        </p:grpSpPr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1248" y="990"/>
              <a:ext cx="4128" cy="23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	</a:t>
              </a:r>
              <a:r>
                <a:rPr lang="ru-RU" sz="2400" b="1">
                  <a:solidFill>
                    <a:schemeClr val="accent2"/>
                  </a:solidFill>
                  <a:latin typeface="Times New Roman" pitchFamily="18" charset="0"/>
                </a:rPr>
                <a:t>Лара была партизанкой-разведчицей. Выведывала расположение вражеских батарей,  запоминала, какие поезда, с каким грузом приходят на станцию Пустошка. Лару выдал предатель. Гестаповцы не делали скидок на возраст… </a:t>
              </a:r>
            </a:p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sz="2400" b="1">
                  <a:solidFill>
                    <a:schemeClr val="accent2"/>
                  </a:solidFill>
                  <a:latin typeface="Times New Roman" pitchFamily="18" charset="0"/>
                </a:rPr>
                <a:t>После бесплодного допроса девочку расстреляли. Это случилось </a:t>
              </a:r>
            </a:p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sz="2400" b="1">
                  <a:solidFill>
                    <a:schemeClr val="accent2"/>
                  </a:solidFill>
                  <a:latin typeface="Times New Roman" pitchFamily="18" charset="0"/>
                </a:rPr>
                <a:t>4 ноября 1943 года. Посмертно Лара Михеенко награждена орденом Отечественной войны 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</a:rPr>
                <a:t>I </a:t>
              </a:r>
              <a:r>
                <a:rPr lang="ru-RU" sz="2400" b="1">
                  <a:solidFill>
                    <a:schemeClr val="accent2"/>
                  </a:solidFill>
                  <a:latin typeface="Times New Roman" pitchFamily="18" charset="0"/>
                </a:rPr>
                <a:t>степени.</a:t>
              </a:r>
            </a:p>
          </p:txBody>
        </p:sp>
        <p:sp>
          <p:nvSpPr>
            <p:cNvPr id="34826" name="AutoShape 10"/>
            <p:cNvSpPr>
              <a:spLocks noChangeArrowheads="1"/>
            </p:cNvSpPr>
            <p:nvPr/>
          </p:nvSpPr>
          <p:spPr bwMode="auto">
            <a:xfrm>
              <a:off x="1392" y="864"/>
              <a:ext cx="3936" cy="25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0"/>
            <a:ext cx="6324600" cy="1295400"/>
          </a:xfrm>
        </p:spPr>
        <p:txBody>
          <a:bodyPr/>
          <a:lstStyle/>
          <a:p>
            <a:pPr algn="l"/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Рассказы  о  войне. / Сост. Ю. М. Юдаева. – М.: Изд-во «Самовар», 2014. – 192 с. – (Школьная библиотека)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286000"/>
            <a:ext cx="4648200" cy="4038600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hlinkClick r:id="rId2" action="ppaction://hlinksldjump"/>
              </a:rPr>
              <a:t> Льва Кассиля;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</a:rPr>
              <a:t> Радия Погодина;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</a:rPr>
              <a:t> Анатолия Митяева;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hlinkClick r:id="rId3" action="ppaction://hlinksldjump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hlinkClick r:id="rId4" action="ppaction://hlinksldjump"/>
              </a:rPr>
              <a:t>Валентины Осеевой;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</a:rPr>
              <a:t> Константина Симонова;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</a:rPr>
              <a:t> Алексея Толстого;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</a:rPr>
              <a:t> Михаила Шолохова;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hlinkClick r:id="rId5" action="ppaction://hlinksldjump"/>
              </a:rPr>
              <a:t>Владимира Богомолов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</a:rPr>
              <a:t>а.</a:t>
            </a:r>
          </a:p>
        </p:txBody>
      </p:sp>
      <p:pic>
        <p:nvPicPr>
          <p:cNvPr id="4100" name="Picture 4" descr="BE4549E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52400"/>
            <a:ext cx="1800225" cy="2743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101" name="Picture 5" descr="BC44B01"/>
          <p:cNvPicPr>
            <a:picLocks noChangeAspect="1" noChangeArrowheads="1"/>
          </p:cNvPicPr>
          <p:nvPr/>
        </p:nvPicPr>
        <p:blipFill>
          <a:blip r:embed="rId7" cstate="print"/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819400" y="15240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</a:rPr>
              <a:t>В сборник вошли произведения:</a:t>
            </a:r>
          </a:p>
        </p:txBody>
      </p:sp>
      <p:pic>
        <p:nvPicPr>
          <p:cNvPr id="4104" name="Picture 8" descr="2A97A7B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8E6E9"/>
              </a:clrFrom>
              <a:clrTo>
                <a:srgbClr val="E8E6E9">
                  <a:alpha val="0"/>
                </a:srgbClr>
              </a:clrTo>
            </a:clrChange>
            <a:lum bright="-18000" contrast="30000"/>
          </a:blip>
          <a:srcRect l="16850" t="24562" r="47041" b="42105"/>
          <a:stretch>
            <a:fillRect/>
          </a:stretch>
        </p:blipFill>
        <p:spPr bwMode="auto">
          <a:xfrm>
            <a:off x="641350" y="3886200"/>
            <a:ext cx="1804988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990600"/>
            <a:ext cx="4572000" cy="10668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ru-RU" sz="4000" b="1">
                <a:solidFill>
                  <a:schemeClr val="accent2"/>
                </a:solidFill>
                <a:latin typeface="Times New Roman" pitchFamily="18" charset="0"/>
              </a:rPr>
              <a:t>«Рассказ об отсутствующем»</a:t>
            </a:r>
          </a:p>
          <a:p>
            <a:pPr>
              <a:buFont typeface="Wingdings" pitchFamily="2" charset="2"/>
              <a:buNone/>
            </a:pPr>
            <a:endParaRPr lang="ru-RU" sz="36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7172" name="Picture 4" descr="BC44B01"/>
          <p:cNvPicPr>
            <a:picLocks noChangeAspect="1" noChangeArrowheads="1"/>
          </p:cNvPicPr>
          <p:nvPr/>
        </p:nvPicPr>
        <p:blipFill>
          <a:blip r:embed="rId2" cstate="print"/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5105400" cy="1143000"/>
          </a:xfrm>
          <a:noFill/>
          <a:ln/>
        </p:spPr>
        <p:txBody>
          <a:bodyPr/>
          <a:lstStyle/>
          <a:p>
            <a:r>
              <a:rPr lang="ru-RU" sz="4000" b="1">
                <a:solidFill>
                  <a:srgbClr val="CC3300"/>
                </a:solidFill>
                <a:latin typeface="Times New Roman" pitchFamily="18" charset="0"/>
              </a:rPr>
              <a:t>Лев Кассиль</a:t>
            </a:r>
          </a:p>
        </p:txBody>
      </p:sp>
      <p:pic>
        <p:nvPicPr>
          <p:cNvPr id="7175" name="Picture 7" descr="FE12ED32"/>
          <p:cNvPicPr>
            <a:picLocks noChangeAspect="1" noChangeArrowheads="1"/>
          </p:cNvPicPr>
          <p:nvPr/>
        </p:nvPicPr>
        <p:blipFill>
          <a:blip r:embed="rId3" cstate="print">
            <a:lum bright="-24000" contrast="54000"/>
          </a:blip>
          <a:srcRect/>
          <a:stretch>
            <a:fillRect/>
          </a:stretch>
        </p:blipFill>
        <p:spPr bwMode="auto">
          <a:xfrm>
            <a:off x="7288213" y="381000"/>
            <a:ext cx="1490662" cy="2209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762000" y="304800"/>
            <a:ext cx="1641475" cy="2286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</p:pic>
      <p:sp>
        <p:nvSpPr>
          <p:cNvPr id="7183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85" name="Group 17"/>
          <p:cNvGrpSpPr>
            <a:grpSpLocks/>
          </p:cNvGrpSpPr>
          <p:nvPr/>
        </p:nvGrpSpPr>
        <p:grpSpPr bwMode="auto">
          <a:xfrm>
            <a:off x="609600" y="2743200"/>
            <a:ext cx="8305800" cy="4114800"/>
            <a:chOff x="1440" y="1056"/>
            <a:chExt cx="4224" cy="3264"/>
          </a:xfrm>
        </p:grpSpPr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1440" y="1296"/>
              <a:ext cx="4176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«Над моей головой забухали тяжелые кованые сапоги. Потом раздался выстрел. Я понял: дружок мой нарочно бросился бежать в сторону от оврага, чтобы отвлечь немцев от меня. Я прислушался, задыхаясь. Снова ударил выстрел. И услышал я далекий, слабый вскрик. Потом стало очень тихо... Я зубами грыз землю, чтобы не закричать, я всей грудью на свои руки навалился, чтобы не дать им схватиться за оружие и не ударить по фашистам. Нельзя мне было себя обнаруживать. Надо выполнить задание до конца. Опираясь на локти, цепляясь за ветви, пополз я... Помню только - когда открыл глаза, увидел над собой совсем близко лицо Андрея...»            (Из рассказа)</a:t>
              </a:r>
            </a:p>
          </p:txBody>
        </p:sp>
        <p:sp>
          <p:nvSpPr>
            <p:cNvPr id="7187" name="AutoShape 19"/>
            <p:cNvSpPr>
              <a:spLocks noChangeArrowheads="1"/>
            </p:cNvSpPr>
            <p:nvPr/>
          </p:nvSpPr>
          <p:spPr bwMode="auto">
            <a:xfrm>
              <a:off x="1536" y="1056"/>
              <a:ext cx="4128" cy="31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BC44B01"/>
          <p:cNvPicPr>
            <a:picLocks noChangeAspect="1" noChangeArrowheads="1"/>
          </p:cNvPicPr>
          <p:nvPr/>
        </p:nvPicPr>
        <p:blipFill>
          <a:blip r:embed="rId2" cstate="print"/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010400" cy="1143000"/>
          </a:xfrm>
          <a:noFill/>
          <a:ln/>
        </p:spPr>
        <p:txBody>
          <a:bodyPr/>
          <a:lstStyle/>
          <a:p>
            <a:pPr algn="l"/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Кассиль Л. Дорогие мои мальчишки: Повесть / Художн. А. Ермолаев. – М.: Дет.лит., 1990. – 143 с.: ил.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685800" y="152400"/>
            <a:ext cx="1365250" cy="1981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685800" y="2895600"/>
            <a:ext cx="1403350" cy="18097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</p:pic>
      <p:sp>
        <p:nvSpPr>
          <p:cNvPr id="24590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2057400" y="1066800"/>
            <a:ext cx="6934200" cy="1295400"/>
            <a:chOff x="1440" y="1056"/>
            <a:chExt cx="4224" cy="3264"/>
          </a:xfrm>
        </p:grpSpPr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1440" y="1296"/>
              <a:ext cx="4176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 Повесть посвящена памяти А.П.Гайдара и рассказывает о жизни детей маленького приволжского городка во время Великой Отечественной войны</a:t>
              </a:r>
            </a:p>
          </p:txBody>
        </p:sp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>
              <a:off x="1536" y="1056"/>
              <a:ext cx="4128" cy="31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2133600" y="25146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000" b="1">
                <a:solidFill>
                  <a:srgbClr val="CC3300"/>
                </a:solidFill>
                <a:latin typeface="Times New Roman" pitchFamily="18" charset="0"/>
              </a:rPr>
              <a:t>Кассиль Л. Великое противостояние: Повесть / Художн. Г. Мазурина. – М.: Дет.лит., 1983. – 399 с.: ил.</a:t>
            </a:r>
          </a:p>
        </p:txBody>
      </p: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2057400" y="3581400"/>
            <a:ext cx="6858000" cy="3048000"/>
            <a:chOff x="1440" y="1056"/>
            <a:chExt cx="4224" cy="3264"/>
          </a:xfrm>
        </p:grpSpPr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1440" y="1296"/>
              <a:ext cx="4176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 История обыкновенной московской школьницы Симы Крупицыной, которую пригласили сниматься в кино. О дружбе с замечательным актером и режиссером Александром Ращепеем, об испытании славой, о взрослении, о принятии важных решений… Вторая часть повести рассказывает уже о повзрослевшей Симе и военных годах, об испытаниях, выпавших ей, её друзьям и близким…</a:t>
              </a:r>
            </a:p>
          </p:txBody>
        </p:sp>
        <p:sp>
          <p:nvSpPr>
            <p:cNvPr id="24598" name="AutoShape 22"/>
            <p:cNvSpPr>
              <a:spLocks noChangeArrowheads="1"/>
            </p:cNvSpPr>
            <p:nvPr/>
          </p:nvSpPr>
          <p:spPr bwMode="auto">
            <a:xfrm>
              <a:off x="1536" y="1056"/>
              <a:ext cx="4128" cy="31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2286000" y="1676400"/>
            <a:ext cx="6705600" cy="4876800"/>
            <a:chOff x="1440" y="1056"/>
            <a:chExt cx="4224" cy="3264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440" y="1296"/>
              <a:ext cx="4176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  «…Где-то на Украине золотой осенью в обуглившемся селе, только что отбитом у фашистов, безусый сержант Вася Воронов нашел на огороде завернутого в теплые тряпки двухлетнего мальчишку. 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… Среди обрубленных кочанов капусты, в белой сорочке, лежала, раскинув руки, молодая женщина. …Пальцы одной руки крепко сжимали бутылку с молоком. Вася проследил за застывшим взглядом убитой женщины, услышал за капустными                	листьями слабое кряхтенье и увидел широко открытые детские глаза.» 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(Из рассказа)</a:t>
              </a:r>
            </a:p>
          </p:txBody>
        </p:sp>
        <p:sp>
          <p:nvSpPr>
            <p:cNvPr id="22537" name="AutoShape 9"/>
            <p:cNvSpPr>
              <a:spLocks noChangeArrowheads="1"/>
            </p:cNvSpPr>
            <p:nvPr/>
          </p:nvSpPr>
          <p:spPr bwMode="auto">
            <a:xfrm>
              <a:off x="1536" y="1056"/>
              <a:ext cx="4128" cy="31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2530" name="Picture 2" descr="8AA94008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685800" y="3657600"/>
            <a:ext cx="1582738" cy="2209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4953000" cy="1143000"/>
          </a:xfrm>
          <a:noFill/>
          <a:ln/>
        </p:spPr>
        <p:txBody>
          <a:bodyPr/>
          <a:lstStyle/>
          <a:p>
            <a:r>
              <a:rPr lang="ru-RU" sz="4000" b="1">
                <a:solidFill>
                  <a:srgbClr val="CC3300"/>
                </a:solidFill>
                <a:latin typeface="Times New Roman" pitchFamily="18" charset="0"/>
              </a:rPr>
              <a:t>Валентина Осеева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7600" y="914400"/>
            <a:ext cx="3962400" cy="609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Ш"/>
            </a:pPr>
            <a:r>
              <a:rPr lang="ru-RU" sz="4000" b="1">
                <a:solidFill>
                  <a:schemeClr val="accent2"/>
                </a:solidFill>
                <a:latin typeface="Times New Roman" pitchFamily="18" charset="0"/>
              </a:rPr>
              <a:t>«Кочерыжка»</a:t>
            </a:r>
          </a:p>
        </p:txBody>
      </p:sp>
      <p:pic>
        <p:nvPicPr>
          <p:cNvPr id="22535" name="Picture 7" descr="BC44B01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sp>
        <p:nvSpPr>
          <p:cNvPr id="22536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AutoShape 12" descr="&amp;Vcy;&amp;Acy;&amp;Lcy;&amp;IEcy;&amp;Ncy;&amp;Tcy;&amp;Icy;&amp;Ncy;&amp;Acy; &amp;Ocy;&amp;Scy;&amp;IEcy;&amp;IEcy;&amp;Vcy;&amp;Acy;.jpeg"/>
          <p:cNvSpPr>
            <a:spLocks noChangeAspect="1" noChangeArrowheads="1"/>
          </p:cNvSpPr>
          <p:nvPr/>
        </p:nvSpPr>
        <p:spPr bwMode="auto">
          <a:xfrm>
            <a:off x="3381375" y="1881188"/>
            <a:ext cx="2381250" cy="30956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42" name="AutoShape 14" descr="&amp;Vcy;&amp;Acy;&amp;Lcy;&amp;IEcy;&amp;Ncy;&amp;Tcy;&amp;Icy;&amp;Ncy;&amp;Acy; &amp;Ocy;&amp;Scy;&amp;IEcy;&amp;IEcy;&amp;Vcy;&amp;Acy;.jpeg"/>
          <p:cNvSpPr>
            <a:spLocks noChangeAspect="1" noChangeArrowheads="1"/>
          </p:cNvSpPr>
          <p:nvPr/>
        </p:nvSpPr>
        <p:spPr bwMode="auto">
          <a:xfrm>
            <a:off x="3381375" y="1881188"/>
            <a:ext cx="2381250" cy="30956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28600"/>
            <a:ext cx="1641475" cy="2133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7" name="Picture 25" descr="4EF8CDCF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990600" y="2590800"/>
            <a:ext cx="1414463" cy="1981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8196" name="Picture 4" descr="BC44B01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6477000" cy="990600"/>
          </a:xfrm>
          <a:noFill/>
          <a:ln/>
        </p:spPr>
        <p:txBody>
          <a:bodyPr/>
          <a:lstStyle/>
          <a:p>
            <a:r>
              <a:rPr lang="ru-RU" sz="4000" b="1">
                <a:solidFill>
                  <a:srgbClr val="CC3300"/>
                </a:solidFill>
                <a:latin typeface="Times New Roman" pitchFamily="18" charset="0"/>
              </a:rPr>
              <a:t>Владимир Богомолов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00400" y="762000"/>
            <a:ext cx="2819400" cy="609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Ш"/>
            </a:pPr>
            <a:r>
              <a:rPr lang="ru-RU" sz="4000" b="1">
                <a:solidFill>
                  <a:schemeClr val="accent2"/>
                </a:solidFill>
                <a:latin typeface="Times New Roman" pitchFamily="18" charset="0"/>
              </a:rPr>
              <a:t>«Иван»</a:t>
            </a:r>
            <a:endParaRPr lang="ru-RU" sz="4000" b="1">
              <a:latin typeface="Times New Roman" pitchFamily="18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720725" y="228600"/>
            <a:ext cx="1709738" cy="2209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</p:pic>
      <p:pic>
        <p:nvPicPr>
          <p:cNvPr id="8202" name="Picture 10" descr="D284B49"/>
          <p:cNvPicPr>
            <a:picLocks noChangeAspect="1" noChangeArrowheads="1"/>
          </p:cNvPicPr>
          <p:nvPr/>
        </p:nvPicPr>
        <p:blipFill>
          <a:blip r:embed="rId5" cstate="print">
            <a:lum bright="-18000" contrast="48000"/>
          </a:blip>
          <a:srcRect/>
          <a:stretch>
            <a:fillRect/>
          </a:stretch>
        </p:blipFill>
        <p:spPr bwMode="auto">
          <a:xfrm>
            <a:off x="7391400" y="914400"/>
            <a:ext cx="1470025" cy="2133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8208" name="Picture 16" descr="39BF1C6A"/>
          <p:cNvPicPr>
            <a:picLocks noChangeAspect="1" noChangeArrowheads="1"/>
          </p:cNvPicPr>
          <p:nvPr/>
        </p:nvPicPr>
        <p:blipFill>
          <a:blip r:embed="rId6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685800" y="4343400"/>
            <a:ext cx="1447800" cy="2286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8209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211" name="Group 19"/>
          <p:cNvGrpSpPr>
            <a:grpSpLocks/>
          </p:cNvGrpSpPr>
          <p:nvPr/>
        </p:nvGrpSpPr>
        <p:grpSpPr bwMode="auto">
          <a:xfrm>
            <a:off x="2438400" y="1371600"/>
            <a:ext cx="4876800" cy="2590800"/>
            <a:chOff x="1440" y="1056"/>
            <a:chExt cx="4224" cy="3264"/>
          </a:xfrm>
        </p:grpSpPr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1440" y="1296"/>
              <a:ext cx="4176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  «Вид у него был жалкий, измученный, однако держался он независимо, говорил же со мной уверенно и даже властно… Угрюмый, не по-детски сосредоточенный и настороженный, он производил весьма странное впечатление…»          (Из повести)</a:t>
              </a:r>
            </a:p>
          </p:txBody>
        </p:sp>
        <p:sp>
          <p:nvSpPr>
            <p:cNvPr id="8213" name="AutoShape 21"/>
            <p:cNvSpPr>
              <a:spLocks noChangeArrowheads="1"/>
            </p:cNvSpPr>
            <p:nvPr/>
          </p:nvSpPr>
          <p:spPr bwMode="auto">
            <a:xfrm>
              <a:off x="1536" y="1056"/>
              <a:ext cx="4128" cy="31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2667000" y="4038600"/>
            <a:ext cx="6248400" cy="2590800"/>
            <a:chOff x="1440" y="1056"/>
            <a:chExt cx="4224" cy="3264"/>
          </a:xfrm>
        </p:grpSpPr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1440" y="1296"/>
              <a:ext cx="4176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Times New Roman" pitchFamily="18" charset="0"/>
                </a:rPr>
                <a:t>  «При задержании неизвестный (назвал себя «Иваном») оказал яростное сопротивление, прокусил полицаю Титкову руку и только при помощи подоспевшего ефрейтора был доставлен в полицию… На допросах держался вызывающе… В соответствии с директивой … расстрелян.»                (Из повести)</a:t>
              </a:r>
            </a:p>
          </p:txBody>
        </p:sp>
        <p:sp>
          <p:nvSpPr>
            <p:cNvPr id="8216" name="AutoShape 24"/>
            <p:cNvSpPr>
              <a:spLocks noChangeArrowheads="1"/>
            </p:cNvSpPr>
            <p:nvPr/>
          </p:nvSpPr>
          <p:spPr bwMode="auto">
            <a:xfrm>
              <a:off x="1536" y="1056"/>
              <a:ext cx="4128" cy="31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99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</TotalTime>
  <Words>1234</Words>
  <Application>Microsoft Office PowerPoint</Application>
  <PresentationFormat>Экран (4:3)</PresentationFormat>
  <Paragraphs>91</Paragraphs>
  <Slides>20</Slides>
  <Notes>1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Wingdings</vt:lpstr>
      <vt:lpstr>Оформление по умолчанию</vt:lpstr>
      <vt:lpstr>«Мы родом не из детства,  из войны…»</vt:lpstr>
      <vt:lpstr>Слайд 2</vt:lpstr>
      <vt:lpstr>Печерская А. Н. Дети – герои Великой Отечественной войны: Рассказы. – Дрофа-Плюс, 2010. – 64 с. – (Внеклассное чтение)</vt:lpstr>
      <vt:lpstr>Надеждина Н.А. Партизанка Лара: Повесть / Рис. О. Коровина. – М.: Дет.лит., 1988. – 142 с.: ил.</vt:lpstr>
      <vt:lpstr>Рассказы  о  войне. / Сост. Ю. М. Юдаева. – М.: Изд-во «Самовар», 2014. – 192 с. – (Школьная библиотека)</vt:lpstr>
      <vt:lpstr>Лев Кассиль</vt:lpstr>
      <vt:lpstr>Кассиль Л. Дорогие мои мальчишки: Повесть / Художн. А. Ермолаев. – М.: Дет.лит., 1990. – 143 с.: ил.</vt:lpstr>
      <vt:lpstr>Валентина Осеева</vt:lpstr>
      <vt:lpstr>Владимир Богомолов</vt:lpstr>
      <vt:lpstr>Катаев В. П. Сын полка: Повесть / В. П. Катаев. – М.: АСТ, 2014. – 252 с.</vt:lpstr>
      <vt:lpstr>Пикуль В. С. Мальчики с бантиками: Повесть / В. С. Пикуль. – М.: АСТ, 2010. – 365 с.</vt:lpstr>
      <vt:lpstr>Саша Ковалев</vt:lpstr>
      <vt:lpstr>Чуковский Н. К. Морской охотник: Повесть / Рис. А. Комракова. – М.: Дет.лит., 2005. – 127 с.: ил. – (Школьная библиотека).</vt:lpstr>
      <vt:lpstr>Сухачев М. П. Дети блокады: Повесть / Худож. Г. В. Алимов. – М.: Дет.лит., 2012. – 268 с.: ил. – (Школьная библиотека).</vt:lpstr>
      <vt:lpstr>Черкашин Г. Кукла / Рис. Г. А. В. Траугот. – С-Пб. – М.: Речь, 2013. – 40 с.: ил.</vt:lpstr>
      <vt:lpstr>Воронкова Л. Ф. Девочка из города: Повесть / Л. Ф. Воронкова. – М.: Дет.лит., 2014. – 222 с.: ил. – (Школьная библиотека).</vt:lpstr>
      <vt:lpstr>Приставкин А. И. Ночевала тучка золотая: Повесть / А. И. Приставкин. – Свердловск: Сред.-Урал. кн. изд-во, 1991.  – 432 с.: ил.</vt:lpstr>
      <vt:lpstr>Самсонов С. Н. По ту сторону: Повесть / С. Н. Самсонов. – Свердловск: Сред.-Урал. кн. изд-во, 1985.  – 235 с.: ил.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Библиотека</dc:creator>
  <cp:lastModifiedBy>Библиотека</cp:lastModifiedBy>
  <cp:revision>77</cp:revision>
  <cp:lastPrinted>1601-01-01T00:00:00Z</cp:lastPrinted>
  <dcterms:created xsi:type="dcterms:W3CDTF">1601-01-01T00:00:00Z</dcterms:created>
  <dcterms:modified xsi:type="dcterms:W3CDTF">2020-02-13T06:32:49Z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