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81" r:id="rId14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4374A"/>
    <a:srgbClr val="3399FF"/>
    <a:srgbClr val="666699"/>
    <a:srgbClr val="E590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 autoAdjust="0"/>
    <p:restoredTop sz="84414" autoAdjust="0"/>
  </p:normalViewPr>
  <p:slideViewPr>
    <p:cSldViewPr>
      <p:cViewPr varScale="1">
        <p:scale>
          <a:sx n="60" d="100"/>
          <a:sy n="60" d="100"/>
        </p:scale>
        <p:origin x="-4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276872"/>
            <a:ext cx="7344816" cy="1440160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19872" y="292102"/>
            <a:ext cx="554461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115616" y="1556792"/>
            <a:ext cx="7632848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92102"/>
            <a:ext cx="554461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56792"/>
            <a:ext cx="7632848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marinakurvits.com/kahoo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smartia.me/test/2/" TargetMode="External"/><Relationship Id="rId7" Type="http://schemas.openxmlformats.org/officeDocument/2006/relationships/image" Target="../media/image30.png"/><Relationship Id="rId2" Type="http://schemas.openxmlformats.org/officeDocument/2006/relationships/hyperlink" Target="https://smartia.m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martia.me/professions/" TargetMode="External"/><Relationship Id="rId5" Type="http://schemas.openxmlformats.org/officeDocument/2006/relationships/hyperlink" Target="https://smartia.me/test/4/" TargetMode="External"/><Relationship Id="rId4" Type="http://schemas.openxmlformats.org/officeDocument/2006/relationships/hyperlink" Target="https://smartia.me/test/3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ostupi.online/professii/" TargetMode="External"/><Relationship Id="rId2" Type="http://schemas.openxmlformats.org/officeDocument/2006/relationships/hyperlink" Target="https://postupi.onlin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postupi.online/tes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tlas100.ru/future/" TargetMode="External"/><Relationship Id="rId7" Type="http://schemas.openxmlformats.org/officeDocument/2006/relationships/image" Target="../media/image32.png"/><Relationship Id="rId2" Type="http://schemas.openxmlformats.org/officeDocument/2006/relationships/hyperlink" Target="http://atlas100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hyperlink" Target="http://atlas100.ru/catalo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www.rsvpu.ru/postupaj-v-rgppu-onlajn/" TargetMode="External"/><Relationship Id="rId3" Type="http://schemas.openxmlformats.org/officeDocument/2006/relationships/hyperlink" Target="https://vk.com/video-153393975_456239116" TargetMode="External"/><Relationship Id="rId7" Type="http://schemas.openxmlformats.org/officeDocument/2006/relationships/hyperlink" Target="https://www.gosuslugi.ru/superservices/university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s://4ege.ru/materials_podgotovka/59036-sayt-superservisa-postuplenie-v-vuz-onlay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postupayonline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s://postupi.online/online-priem/bakalavr/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rg.ru/2019/10/22/reg-cfo/minobrnauki-gotovit-k-zapusku-superservis-postuplenie-v-vuz-onlajn.html" TargetMode="External"/><Relationship Id="rId9" Type="http://schemas.openxmlformats.org/officeDocument/2006/relationships/hyperlink" Target="https://www.usla.ru/entrance/superservice/" TargetMode="External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ifra.school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resh.edu.ru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hyperlink" Target="http://usfeu.ru/abiturientu/priemnaya-komissiya-i-kontakty/" TargetMode="External"/><Relationship Id="rId12" Type="http://schemas.openxmlformats.org/officeDocument/2006/relationships/hyperlink" Target="http://urgau.ru/abiturientam2" TargetMode="External"/><Relationship Id="rId17" Type="http://schemas.openxmlformats.org/officeDocument/2006/relationships/image" Target="../media/image17.png"/><Relationship Id="rId2" Type="http://schemas.openxmlformats.org/officeDocument/2006/relationships/hyperlink" Target="https://issuu.com/rsvpu_magazine/docs/___________________________" TargetMode="External"/><Relationship Id="rId16" Type="http://schemas.openxmlformats.org/officeDocument/2006/relationships/hyperlink" Target="https://www.usurt.ru/virtualtour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hyperlink" Target="http://urgau.ru/images/Social_chechenikhina/Plan_meropriatiy_online.pdf" TargetMode="External"/><Relationship Id="rId5" Type="http://schemas.openxmlformats.org/officeDocument/2006/relationships/image" Target="../media/image11.png"/><Relationship Id="rId15" Type="http://schemas.openxmlformats.org/officeDocument/2006/relationships/image" Target="../media/image16.jpeg"/><Relationship Id="rId10" Type="http://schemas.openxmlformats.org/officeDocument/2006/relationships/image" Target="../media/image14.png"/><Relationship Id="rId4" Type="http://schemas.openxmlformats.org/officeDocument/2006/relationships/hyperlink" Target="https://urfu.ru/fileadmin/user_upload/common_files/news/2020/01/20200112_Osobennosti_postuplenija_v_UrFU_2020_DOD.pdf" TargetMode="External"/><Relationship Id="rId9" Type="http://schemas.openxmlformats.org/officeDocument/2006/relationships/hyperlink" Target="https://uspu.ru/priem/" TargetMode="External"/><Relationship Id="rId14" Type="http://schemas.openxmlformats.org/officeDocument/2006/relationships/hyperlink" Target="http://abit.usue.ru/novosti/29-marta-11-00-den-otkrytyh-dverej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vk.com/abiturient_urfu" TargetMode="External"/><Relationship Id="rId7" Type="http://schemas.openxmlformats.org/officeDocument/2006/relationships/hyperlink" Target="https://open.usaaa.ru/" TargetMode="External"/><Relationship Id="rId2" Type="http://schemas.openxmlformats.org/officeDocument/2006/relationships/hyperlink" Target="http://abit.usue.ru/novosti/29-marta-11-00-den-otkrytyh-dverej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38rIhKMXDZs" TargetMode="External"/><Relationship Id="rId5" Type="http://schemas.openxmlformats.org/officeDocument/2006/relationships/hyperlink" Target="https://youtu.be/UjhmPkv4hTc" TargetMode="External"/><Relationship Id="rId10" Type="http://schemas.openxmlformats.org/officeDocument/2006/relationships/image" Target="../media/image19.png"/><Relationship Id="rId4" Type="http://schemas.openxmlformats.org/officeDocument/2006/relationships/hyperlink" Target="https://youtu.be/utqTRm3RSUs" TargetMode="Externa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fguide.io/test/doctor.html" TargetMode="External"/><Relationship Id="rId13" Type="http://schemas.openxmlformats.org/officeDocument/2006/relationships/hyperlink" Target="https://www.profguide.io/test/holland.html" TargetMode="External"/><Relationship Id="rId18" Type="http://schemas.openxmlformats.org/officeDocument/2006/relationships/hyperlink" Target="https://www.profguide.io/test/silnie-storoni-haraktera.html" TargetMode="External"/><Relationship Id="rId3" Type="http://schemas.openxmlformats.org/officeDocument/2006/relationships/hyperlink" Target="https://www.profguide.io/test/klimov.html" TargetMode="External"/><Relationship Id="rId7" Type="http://schemas.openxmlformats.org/officeDocument/2006/relationships/hyperlink" Target="https://www.profguide.io/test/programmer.html" TargetMode="External"/><Relationship Id="rId12" Type="http://schemas.openxmlformats.org/officeDocument/2006/relationships/hyperlink" Target="https://www.profguide.io/test/buhgalter.html" TargetMode="External"/><Relationship Id="rId17" Type="http://schemas.openxmlformats.org/officeDocument/2006/relationships/hyperlink" Target="https://www.profguide.io/test/parikmaher-test-011118.html" TargetMode="External"/><Relationship Id="rId2" Type="http://schemas.openxmlformats.org/officeDocument/2006/relationships/hyperlink" Target="https://www.profguide.io/" TargetMode="External"/><Relationship Id="rId16" Type="http://schemas.openxmlformats.org/officeDocument/2006/relationships/hyperlink" Target="https://www.profguide.io/test/lichnost.html" TargetMode="External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rofguide.io/test/who-are-you-it-professions.html" TargetMode="External"/><Relationship Id="rId11" Type="http://schemas.openxmlformats.org/officeDocument/2006/relationships/hyperlink" Target="https://www.profguide.io/test/interior-designer.html" TargetMode="External"/><Relationship Id="rId5" Type="http://schemas.openxmlformats.org/officeDocument/2006/relationships/hyperlink" Target="https://www.profguide.io/professions/objects/" TargetMode="External"/><Relationship Id="rId15" Type="http://schemas.openxmlformats.org/officeDocument/2006/relationships/hyperlink" Target="https://www.profguide.io/test/chief.html" TargetMode="External"/><Relationship Id="rId10" Type="http://schemas.openxmlformats.org/officeDocument/2006/relationships/hyperlink" Target="https://www.profguide.io/test/psychologist.html" TargetMode="External"/><Relationship Id="rId19" Type="http://schemas.openxmlformats.org/officeDocument/2006/relationships/image" Target="../media/image4.png"/><Relationship Id="rId4" Type="http://schemas.openxmlformats.org/officeDocument/2006/relationships/hyperlink" Target="https://www.profguide.io/professions/school-items/" TargetMode="External"/><Relationship Id="rId9" Type="http://schemas.openxmlformats.org/officeDocument/2006/relationships/hyperlink" Target="https://www.profguide.io/test/lawyer.html" TargetMode="External"/><Relationship Id="rId14" Type="http://schemas.openxmlformats.org/officeDocument/2006/relationships/hyperlink" Target="https://www.profguide.io/test/art-id-12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onlinetestpad.com/ru/tests/psychological/proforientation" TargetMode="External"/><Relationship Id="rId7" Type="http://schemas.openxmlformats.org/officeDocument/2006/relationships/image" Target="../media/image25.png"/><Relationship Id="rId2" Type="http://schemas.openxmlformats.org/officeDocument/2006/relationships/hyperlink" Target="https://onlinetestpad.com/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8.png"/><Relationship Id="rId4" Type="http://schemas.openxmlformats.org/officeDocument/2006/relationships/image" Target="../media/image21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92102"/>
            <a:ext cx="6048672" cy="16967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Анонс </a:t>
            </a:r>
            <a:r>
              <a:rPr lang="ru-RU" b="1" dirty="0" err="1" smtClean="0">
                <a:solidFill>
                  <a:srgbClr val="0000FF"/>
                </a:solidFill>
              </a:rPr>
              <a:t>профориентационных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онлайн-мероприятий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132856"/>
            <a:ext cx="8568952" cy="2160240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3400" dirty="0" smtClean="0">
                <a:solidFill>
                  <a:schemeClr val="tx1"/>
                </a:solidFill>
              </a:rPr>
              <a:t>Федеральный проект </a:t>
            </a:r>
            <a:r>
              <a:rPr lang="ru-RU" sz="3400" dirty="0" err="1" smtClean="0">
                <a:solidFill>
                  <a:schemeClr val="tx1"/>
                </a:solidFill>
              </a:rPr>
              <a:t>суперсервиса</a:t>
            </a:r>
            <a:r>
              <a:rPr lang="ru-RU" sz="3400" dirty="0" smtClean="0">
                <a:solidFill>
                  <a:schemeClr val="tx1"/>
                </a:solidFill>
              </a:rPr>
              <a:t> </a:t>
            </a:r>
            <a:r>
              <a:rPr lang="ru-RU" sz="3400" b="1" dirty="0" smtClean="0">
                <a:solidFill>
                  <a:schemeClr val="tx1"/>
                </a:solidFill>
              </a:rPr>
              <a:t> «Поступление в вуз </a:t>
            </a:r>
            <a:r>
              <a:rPr lang="ru-RU" sz="3400" b="1" dirty="0" err="1" smtClean="0">
                <a:solidFill>
                  <a:schemeClr val="tx1"/>
                </a:solidFill>
              </a:rPr>
              <a:t>онлайн</a:t>
            </a:r>
            <a:r>
              <a:rPr lang="ru-RU" sz="3400" b="1" dirty="0" smtClean="0">
                <a:solidFill>
                  <a:schemeClr val="tx1"/>
                </a:solidFill>
              </a:rPr>
              <a:t>»</a:t>
            </a:r>
            <a:r>
              <a:rPr lang="ru-RU" sz="3400" dirty="0" smtClean="0">
                <a:solidFill>
                  <a:schemeClr val="tx1"/>
                </a:solidFill>
              </a:rPr>
              <a:t> -  это один из видов государственных услуг качественно нового уровня. </a:t>
            </a:r>
            <a:r>
              <a:rPr lang="ru-RU" sz="3400" dirty="0" err="1" smtClean="0">
                <a:solidFill>
                  <a:schemeClr val="tx1"/>
                </a:solidFill>
              </a:rPr>
              <a:t>Суперсервис</a:t>
            </a:r>
            <a:r>
              <a:rPr lang="ru-RU" sz="3400" dirty="0" smtClean="0">
                <a:solidFill>
                  <a:schemeClr val="tx1"/>
                </a:solidFill>
              </a:rPr>
              <a:t> позволит абитуриентам и их родителям пройти процесс зачисления в вуз гораздо быстрее, понятнее и удобнее. Так, приезжать для подачи документов не придётся вообще, а отслеживать своё положение в конкурсных списках можно будет из личного кабинета на портале </a:t>
            </a:r>
            <a:r>
              <a:rPr lang="ru-RU" sz="3400" dirty="0" err="1" smtClean="0">
                <a:solidFill>
                  <a:schemeClr val="tx1"/>
                </a:solidFill>
              </a:rPr>
              <a:t>Госуслуг</a:t>
            </a:r>
            <a:r>
              <a:rPr lang="ru-RU" sz="3400" dirty="0" smtClean="0">
                <a:solidFill>
                  <a:schemeClr val="tx1"/>
                </a:solidFill>
              </a:rPr>
              <a:t>. Оттуда же можно будет подать согласие на зачисление в вуз.</a:t>
            </a:r>
          </a:p>
        </p:txBody>
      </p:sp>
      <p:pic>
        <p:nvPicPr>
          <p:cNvPr id="4" name="Picture 9" descr="C:\Users\PupeR\Desktop\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1512168" cy="143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www.usla.ru/upload/priem2020/title_s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077072"/>
            <a:ext cx="4655543" cy="2672830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812360" y="5877272"/>
            <a:ext cx="104462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9512" y="4365104"/>
            <a:ext cx="41044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ПРОЕКТ ЯВЛЯЕТСЯ ПИЛОТНЫМ!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Предполагается, что «на старте» к нему присоединятся 50 университетов. Полное подключение всех учебных заведений к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суперсервису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в рамках национального проекта «Цифровая экономика» планируется к 2024 году.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564904"/>
            <a:ext cx="8640960" cy="38884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          </a:t>
            </a:r>
            <a:r>
              <a:rPr lang="ru-RU" sz="2000" b="1" i="1" dirty="0" err="1" smtClean="0">
                <a:solidFill>
                  <a:schemeClr val="tx1"/>
                </a:solidFill>
              </a:rPr>
              <a:t>Kahoot</a:t>
            </a:r>
            <a:r>
              <a:rPr lang="ru-RU" sz="2000" dirty="0" smtClean="0">
                <a:solidFill>
                  <a:schemeClr val="tx1"/>
                </a:solidFill>
              </a:rPr>
              <a:t> – приложение для образовательных проектов. С его помощью можно создать тест, опрос, учебную игру или устроить марафон знаний. Приложение работает как в настольной версии, так и на смартфонах.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Это бесплатная платформа для обучения в игровой форме, которая подходит для любого учебного предмета и любого возраста.</a:t>
            </a:r>
          </a:p>
          <a:p>
            <a:pPr algn="just">
              <a:buNone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На сайте Марины </a:t>
            </a:r>
            <a:r>
              <a:rPr lang="ru-RU" sz="2000" b="1" dirty="0" err="1" smtClean="0">
                <a:solidFill>
                  <a:schemeClr val="tx1"/>
                </a:solidFill>
              </a:rPr>
              <a:t>Курвитс</a:t>
            </a:r>
            <a:r>
              <a:rPr lang="ru-RU" sz="2000" b="1" dirty="0" smtClean="0">
                <a:solidFill>
                  <a:schemeClr val="tx1"/>
                </a:solidFill>
              </a:rPr>
              <a:t> есть подробная 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инструкция по </a:t>
            </a:r>
            <a:r>
              <a:rPr lang="en-US" sz="2000" b="1" dirty="0" err="1" smtClean="0">
                <a:solidFill>
                  <a:schemeClr val="tx1"/>
                </a:solidFill>
              </a:rPr>
              <a:t>Kahoot</a:t>
            </a:r>
            <a:r>
              <a:rPr lang="ru-RU" sz="2000" b="1" dirty="0" smtClean="0">
                <a:solidFill>
                  <a:schemeClr val="tx1"/>
                </a:solidFill>
              </a:rPr>
              <a:t>: </a:t>
            </a:r>
            <a:r>
              <a:rPr lang="en-US" sz="2000" dirty="0" smtClean="0">
                <a:hlinkClick r:id="rId2"/>
              </a:rPr>
              <a:t>https://marinakurvits.com/kahoot/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31746" name="Picture 2" descr="https://avatars.mds.yandex.net/get-zen_doc/49613/pub_5d56f3077cccba00adc10121_5d56f4e343bee300aedb3c17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6768" y="188640"/>
            <a:ext cx="4193704" cy="235895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5" name="Picture 9" descr="C:\Users\PupeR\Desktop\логотип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0"/>
            <a:ext cx="1512168" cy="143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60648"/>
            <a:ext cx="3960440" cy="576064"/>
          </a:xfrm>
        </p:spPr>
        <p:txBody>
          <a:bodyPr>
            <a:noAutofit/>
          </a:bodyPr>
          <a:lstStyle/>
          <a:p>
            <a:pPr algn="r"/>
            <a:r>
              <a:rPr lang="en-US" sz="2400" dirty="0" smtClean="0">
                <a:hlinkClick r:id="rId2"/>
              </a:rPr>
              <a:t>https://smartia.me/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8280920" cy="45365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Чем полезен сайт:</a:t>
            </a:r>
          </a:p>
          <a:p>
            <a:pPr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*</a:t>
            </a:r>
            <a:r>
              <a:rPr lang="ru-RU" dirty="0" smtClean="0">
                <a:solidFill>
                  <a:schemeClr val="tx1"/>
                </a:solidFill>
              </a:rPr>
              <a:t>Бесплатные тесты по профориентации: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solidFill>
                  <a:schemeClr val="tx1"/>
                </a:solidFill>
              </a:rPr>
              <a:t>Профориентационная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  <a:hlinkClick r:id="rId3"/>
              </a:rPr>
              <a:t>анкета</a:t>
            </a:r>
            <a:endParaRPr lang="ru-RU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hlinkClick r:id="rId4"/>
              </a:rPr>
              <a:t>Что вам подходит?</a:t>
            </a:r>
            <a:endParaRPr lang="ru-RU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hlinkClick r:id="rId5"/>
              </a:rPr>
              <a:t>Профессиональный тип личности: какие профессии вам подходят?</a:t>
            </a:r>
            <a:endParaRPr lang="ru-RU" dirty="0" smtClean="0">
              <a:solidFill>
                <a:schemeClr val="tx1"/>
              </a:solidFill>
            </a:endParaRPr>
          </a:p>
          <a:p>
            <a:pPr marL="514350" indent="-51435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514350" indent="-514350">
              <a:buNone/>
            </a:pPr>
            <a:r>
              <a:rPr lang="en-US" b="1" dirty="0" smtClean="0">
                <a:solidFill>
                  <a:schemeClr val="tx1"/>
                </a:solidFill>
              </a:rPr>
              <a:t>*</a:t>
            </a:r>
            <a:r>
              <a:rPr lang="ru-RU" dirty="0" smtClean="0">
                <a:solidFill>
                  <a:schemeClr val="tx1"/>
                </a:solidFill>
              </a:rPr>
              <a:t>Информация о некоторых профессиях: </a:t>
            </a:r>
            <a:r>
              <a:rPr lang="en-US" dirty="0" smtClean="0">
                <a:solidFill>
                  <a:schemeClr val="tx1"/>
                </a:solidFill>
                <a:hlinkClick r:id="rId6"/>
              </a:rPr>
              <a:t>https://smartia.me/professions/</a:t>
            </a:r>
            <a:endParaRPr lang="ru-RU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32770" name="Picture 2" descr="Смарти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188639"/>
            <a:ext cx="1835328" cy="1368153"/>
          </a:xfrm>
          <a:prstGeom prst="rect">
            <a:avLst/>
          </a:prstGeom>
          <a:noFill/>
        </p:spPr>
      </p:pic>
      <p:pic>
        <p:nvPicPr>
          <p:cNvPr id="5" name="Picture 9" descr="C:\Users\PupeR\Desktop\логотип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0"/>
            <a:ext cx="1512168" cy="143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«Поступи </a:t>
            </a:r>
            <a:r>
              <a:rPr lang="ru-RU" sz="3600" b="1" dirty="0" err="1" smtClean="0">
                <a:solidFill>
                  <a:schemeClr val="tx1"/>
                </a:solidFill>
              </a:rPr>
              <a:t>онлайн</a:t>
            </a:r>
            <a:r>
              <a:rPr lang="ru-RU" sz="3600" b="1" dirty="0" smtClean="0">
                <a:solidFill>
                  <a:schemeClr val="tx1"/>
                </a:solidFill>
              </a:rPr>
              <a:t>»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  <a:hlinkClick r:id="rId2"/>
              </a:rPr>
              <a:t> https://postupi.online/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844824"/>
            <a:ext cx="8280920" cy="3744416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  На сайте представлена информация об учреждениях профессионального образования России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Есть информация о профессиях: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https://postupi.online/professii/</a:t>
            </a:r>
            <a:endParaRPr lang="ru-RU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Тесты: 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https://postupi.online/test/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9" descr="C:\Users\PupeR\Desktop\логотип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0"/>
            <a:ext cx="1512168" cy="143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Атлас новых профессий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  <a:hlinkClick r:id="rId2"/>
              </a:rPr>
              <a:t>http://atlas100.ru/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43600" y="1628800"/>
            <a:ext cx="3600400" cy="1656184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Статьи о работах будущего: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http://atlas100.ru/future/</a:t>
            </a:r>
            <a:endParaRPr lang="ru-RU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Каталог профессий: 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http://atlas100.ru/catalog/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Раздел профориентации: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http://atlas100.ru/future/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9" descr="C:\Users\PupeR\Desktop\логотип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0"/>
            <a:ext cx="1512168" cy="143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atlas100.ru/bitrix/templates/atlas/images/header_logo_mainpag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3717032"/>
            <a:ext cx="1352550" cy="15621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1556792"/>
            <a:ext cx="5313605" cy="50959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«Поступление в вуз </a:t>
            </a:r>
            <a:r>
              <a:rPr lang="ru-RU" b="1" dirty="0" err="1" smtClean="0">
                <a:solidFill>
                  <a:schemeClr val="tx1"/>
                </a:solidFill>
              </a:rPr>
              <a:t>онлайн</a:t>
            </a:r>
            <a:r>
              <a:rPr lang="ru-RU" b="1" dirty="0" smtClean="0">
                <a:solidFill>
                  <a:schemeClr val="tx1"/>
                </a:solidFill>
              </a:rPr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568952" cy="2592288"/>
          </a:xfrm>
        </p:spPr>
        <p:txBody>
          <a:bodyPr>
            <a:normAutofit fontScale="47500" lnSpcReduction="20000"/>
          </a:bodyPr>
          <a:lstStyle/>
          <a:p>
            <a:pPr marL="1527175" indent="-180975" algn="just">
              <a:buNone/>
            </a:pP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Возможности </a:t>
            </a:r>
            <a:r>
              <a:rPr lang="ru-RU" sz="3400" b="1" dirty="0" err="1" smtClean="0">
                <a:solidFill>
                  <a:schemeClr val="accent3">
                    <a:lumMod val="75000"/>
                  </a:schemeClr>
                </a:solidFill>
              </a:rPr>
              <a:t>Суперсервиса</a:t>
            </a:r>
            <a:endParaRPr lang="ru-RU" sz="3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1527175" indent="-180975" algn="just"/>
            <a:r>
              <a:rPr lang="ru-RU" dirty="0" smtClean="0">
                <a:solidFill>
                  <a:schemeClr val="tx1"/>
                </a:solidFill>
              </a:rPr>
              <a:t>Ознакомление с образовательными программами разных вузов</a:t>
            </a:r>
          </a:p>
          <a:p>
            <a:pPr marL="1527175" indent="-180975" algn="just"/>
            <a:r>
              <a:rPr lang="ru-RU" dirty="0" smtClean="0">
                <a:solidFill>
                  <a:schemeClr val="tx1"/>
                </a:solidFill>
              </a:rPr>
              <a:t>Оценка проходных баллов ЕГЭ и подача документов в любой вуз России</a:t>
            </a:r>
          </a:p>
          <a:p>
            <a:pPr marL="1527175" indent="-180975" algn="just"/>
            <a:r>
              <a:rPr lang="ru-RU" dirty="0" smtClean="0">
                <a:solidFill>
                  <a:schemeClr val="tx1"/>
                </a:solidFill>
              </a:rPr>
              <a:t>Прохождение дополнительных вступительных испытаний в режиме </a:t>
            </a:r>
            <a:r>
              <a:rPr lang="ru-RU" dirty="0" err="1" smtClean="0">
                <a:solidFill>
                  <a:schemeClr val="tx1"/>
                </a:solidFill>
              </a:rPr>
              <a:t>онлайн</a:t>
            </a:r>
            <a:endParaRPr lang="ru-RU" dirty="0" smtClean="0">
              <a:solidFill>
                <a:schemeClr val="tx1"/>
              </a:solidFill>
            </a:endParaRPr>
          </a:p>
          <a:p>
            <a:pPr marL="1527175" indent="-180975" algn="just"/>
            <a:r>
              <a:rPr lang="ru-RU" dirty="0" smtClean="0">
                <a:solidFill>
                  <a:schemeClr val="tx1"/>
                </a:solidFill>
              </a:rPr>
              <a:t>Возможность отслеживания своего места в списке поступающих  </a:t>
            </a:r>
          </a:p>
          <a:p>
            <a:pPr marL="1527175" indent="-180975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через личный кабинет</a:t>
            </a:r>
          </a:p>
          <a:p>
            <a:pPr marL="1527175" indent="-180975" algn="just"/>
            <a:r>
              <a:rPr lang="ru-RU" dirty="0" smtClean="0">
                <a:solidFill>
                  <a:schemeClr val="tx1"/>
                </a:solidFill>
              </a:rPr>
              <a:t>Возможность подачи согласия на зачисление </a:t>
            </a:r>
            <a:r>
              <a:rPr lang="ru-RU" dirty="0" err="1" smtClean="0">
                <a:solidFill>
                  <a:schemeClr val="tx1"/>
                </a:solidFill>
              </a:rPr>
              <a:t>онлайн</a:t>
            </a:r>
            <a:endParaRPr lang="ru-RU" dirty="0" smtClean="0">
              <a:solidFill>
                <a:schemeClr val="tx1"/>
              </a:solidFill>
            </a:endParaRPr>
          </a:p>
          <a:p>
            <a:pPr marL="1527175" indent="-180975" algn="just"/>
            <a:r>
              <a:rPr lang="ru-RU" dirty="0" smtClean="0">
                <a:solidFill>
                  <a:schemeClr val="tx1"/>
                </a:solidFill>
              </a:rPr>
              <a:t>Выбор профессии с учётом статистики по трудоустройству </a:t>
            </a:r>
          </a:p>
          <a:p>
            <a:pPr marL="1527175" indent="-180975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и зарплатам выпускников из разных вузов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3717033"/>
            <a:ext cx="763284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00FF"/>
                </a:solidFill>
              </a:rPr>
              <a:t>Как всё будет работать</a:t>
            </a:r>
          </a:p>
          <a:p>
            <a:pPr algn="just"/>
            <a:r>
              <a:rPr lang="ru-RU" sz="1600" dirty="0" smtClean="0"/>
              <a:t>Абитуриент в личном кабинете на портале </a:t>
            </a:r>
            <a:r>
              <a:rPr lang="ru-RU" sz="1600" dirty="0" err="1" smtClean="0"/>
              <a:t>Госуслуг</a:t>
            </a:r>
            <a:r>
              <a:rPr lang="ru-RU" sz="1600" dirty="0" smtClean="0"/>
              <a:t> сможет подать электронное заявление на участие в конкурсе в вузах-участниках проекта. Абитуриенту предстоит сформировать свой электронный профиль, включающий информацию об образовании, результаты ЕГЭ и перечень индивидуальных достижений. Поданные заявления поступят в вузы и будут участвовать в конкурсе наравне с заявлениями, поданными лично и по почте. Абитуриент, воспользовавшийся </a:t>
            </a:r>
            <a:r>
              <a:rPr lang="ru-RU" sz="1600" dirty="0" err="1" smtClean="0"/>
              <a:t>Суперсервисом</a:t>
            </a:r>
            <a:r>
              <a:rPr lang="ru-RU" sz="1600" dirty="0" smtClean="0"/>
              <a:t>, получит всю агрегированную информацию о выбранных конкурсах в своем </a:t>
            </a:r>
          </a:p>
          <a:p>
            <a:pPr algn="just"/>
            <a:r>
              <a:rPr lang="ru-RU" sz="1600" dirty="0" smtClean="0"/>
              <a:t>личном кабинете, где он сможет принять решение о зачислении, </a:t>
            </a:r>
          </a:p>
          <a:p>
            <a:pPr algn="just"/>
            <a:r>
              <a:rPr lang="ru-RU" sz="1600" dirty="0" smtClean="0"/>
              <a:t>подав соответствующее электронное заявление.</a:t>
            </a:r>
          </a:p>
          <a:p>
            <a:pPr algn="just"/>
            <a:r>
              <a:rPr lang="ru-RU" sz="1600" b="1" dirty="0" smtClean="0"/>
              <a:t>Ожидается, что время подачи заявлений не превысит 20 минут!</a:t>
            </a:r>
          </a:p>
          <a:p>
            <a:endParaRPr lang="ru-RU" dirty="0"/>
          </a:p>
        </p:txBody>
      </p:sp>
      <p:pic>
        <p:nvPicPr>
          <p:cNvPr id="6" name="Picture 9" descr="C:\Users\PupeR\Desktop\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1512168" cy="143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effectLst/>
              </a:rPr>
              <a:t>Где узнать подробнее о </a:t>
            </a:r>
            <a:r>
              <a:rPr lang="ru-RU" sz="3600" b="1" dirty="0" err="1" smtClean="0">
                <a:solidFill>
                  <a:schemeClr val="tx1"/>
                </a:solidFill>
                <a:effectLst/>
              </a:rPr>
              <a:t>суперсервисе</a:t>
            </a:r>
            <a:r>
              <a:rPr lang="ru-RU" sz="3600" b="1" dirty="0" smtClean="0">
                <a:solidFill>
                  <a:schemeClr val="tx1"/>
                </a:solidFill>
                <a:effectLst/>
              </a:rPr>
              <a:t>?</a:t>
            </a:r>
            <a:endParaRPr lang="ru-RU" sz="3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484784"/>
            <a:ext cx="7200800" cy="36004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None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Источники:</a:t>
            </a: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2"/>
              </a:rPr>
              <a:t>https://4ege.ru/materials_podgotovka/59036-sayt-superservisa-postuplenie-v-vuz-onlayn.html</a:t>
            </a:r>
            <a:endParaRPr lang="ru-RU" dirty="0" smtClean="0">
              <a:hlinkClick r:id="rId3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hlinkClick r:id="rId3"/>
              </a:rPr>
              <a:t>Видео-обзор: </a:t>
            </a:r>
            <a:r>
              <a:rPr lang="en-US" dirty="0" smtClean="0">
                <a:hlinkClick r:id="rId3"/>
              </a:rPr>
              <a:t>https://vk.com/video-153393975_456239116</a:t>
            </a:r>
            <a:r>
              <a:rPr lang="ru-RU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4"/>
              </a:rPr>
              <a:t>https://rg.ru/2019/10/22/reg-cfo/minobrnauki-gotovit-k-zapusku-superservis-postuplenie-v-vuz-onlajn.html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5"/>
              </a:rPr>
              <a:t>https://postupi.online/online-priem/bakalavr/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6"/>
              </a:rPr>
              <a:t>https://vk.com/postupayonline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https://youtu.be/7efKaQa1hww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7"/>
              </a:rPr>
              <a:t>https://www.gosuslugi.ru/superservices/university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-908806" y="3509206"/>
            <a:ext cx="2972128" cy="939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3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5589240"/>
            <a:ext cx="3091719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9" descr="C:\Users\PupeR\Desktop\логотип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504" y="0"/>
            <a:ext cx="1512168" cy="143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https://avatars.mds.yandex.net/get-pdb/2128437/55b1916e-6ee8-4c94-a19a-d77df6baf07a/s1200?webp=fals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31640" y="4077072"/>
            <a:ext cx="576064" cy="576064"/>
          </a:xfrm>
          <a:prstGeom prst="rect">
            <a:avLst/>
          </a:prstGeom>
          <a:noFill/>
        </p:spPr>
      </p:pic>
      <p:pic>
        <p:nvPicPr>
          <p:cNvPr id="24582" name="Picture 6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63888" y="5301208"/>
            <a:ext cx="5384516" cy="108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PupeR\Desktop\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1512168" cy="143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2132856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Министерство просвещения запускает телевещание для подготовки школьников к ОГЭ и ЕГЭ!</a:t>
            </a:r>
          </a:p>
          <a:p>
            <a:pPr algn="r"/>
            <a:r>
              <a:rPr lang="ru-RU" sz="2800" dirty="0" smtClean="0">
                <a:hlinkClick r:id="rId3"/>
              </a:rPr>
              <a:t>Образовательное вещание «Моя школа в </a:t>
            </a:r>
            <a:r>
              <a:rPr lang="ru-RU" sz="2800" dirty="0" err="1" smtClean="0">
                <a:hlinkClick r:id="rId3"/>
              </a:rPr>
              <a:t>online</a:t>
            </a:r>
            <a:r>
              <a:rPr lang="ru-RU" sz="2800" dirty="0" smtClean="0">
                <a:hlinkClick r:id="rId3"/>
              </a:rPr>
              <a:t>»</a:t>
            </a:r>
            <a:endParaRPr lang="ru-RU" sz="2800" dirty="0" smtClean="0"/>
          </a:p>
          <a:p>
            <a:pPr algn="r"/>
            <a:endParaRPr lang="ru-RU" sz="2800" dirty="0" smtClean="0"/>
          </a:p>
          <a:p>
            <a:pPr algn="r"/>
            <a:endParaRPr lang="ru-RU" sz="2800" dirty="0" smtClean="0"/>
          </a:p>
          <a:p>
            <a:endParaRPr lang="ru-RU" sz="2800" dirty="0" smtClean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3501008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Занятия будут проходить ежедневно, основной материал посвящен двум обязательным предметам — русскому языку и математике, а также самым популярным среди учеников предметам по выбору. Продолжительность каждого урока составит 30 минут. Полученные знания можно сразу закрепить на портале 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hlinkClick r:id="rId4"/>
              </a:rPr>
              <a:t>Российская электронная школа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, для этого в конце телеурока нужно скачать QR-код с помощью смартфона с экрана телевизора.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 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Минпросвещения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отметили, что телевидение позволит сделать уроки доступными по всей России, поможет тем, кто живет в отделенных районах с неустойчивой связью или отсутствием интернета.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16631"/>
            <a:ext cx="4222828" cy="21521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3563888" y="0"/>
            <a:ext cx="54006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Советы по сдаче ЕГЭ и выбору профессии от РГППУ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9" descr="C:\Users\PupeR\Desktop\логоти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1512168" cy="143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71600" y="1700808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  <a:hlinkClick r:id="rId4"/>
              </a:rPr>
              <a:t>Особенности поступления в </a:t>
            </a:r>
            <a:r>
              <a:rPr lang="ru-RU" sz="2800" dirty="0" err="1" smtClean="0">
                <a:solidFill>
                  <a:srgbClr val="0000FF"/>
                </a:solidFill>
                <a:hlinkClick r:id="rId4"/>
              </a:rPr>
              <a:t>УрФУ</a:t>
            </a: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484784"/>
            <a:ext cx="2000250" cy="742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76672"/>
            <a:ext cx="12192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2411760" y="2420888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hlinkClick r:id="rId7"/>
              </a:rPr>
              <a:t>Круглогодичные консультации по вопросам приема в УГЛТУ</a:t>
            </a:r>
            <a:endParaRPr lang="ru-RU" sz="2800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624" y="2492896"/>
            <a:ext cx="2520280" cy="79695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1" name="TextBox 10"/>
          <p:cNvSpPr txBox="1"/>
          <p:nvPr/>
        </p:nvSpPr>
        <p:spPr>
          <a:xfrm>
            <a:off x="5831632" y="3645024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hlinkClick r:id="rId9"/>
              </a:rPr>
              <a:t>Консультирование по вопросам приёма в </a:t>
            </a:r>
            <a:r>
              <a:rPr lang="ru-RU" sz="2400" dirty="0" err="1" smtClean="0">
                <a:hlinkClick r:id="rId9"/>
              </a:rPr>
              <a:t>УрГПУ</a:t>
            </a:r>
            <a:endParaRPr lang="ru-RU" sz="2400" dirty="0"/>
          </a:p>
        </p:txBody>
      </p:sp>
      <p:pic>
        <p:nvPicPr>
          <p:cNvPr id="26630" name="Picture 6" descr="https://uspu.ru/bitrix/templates/uspu/img/logo-1930-new-150-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6016" y="3645024"/>
            <a:ext cx="1152128" cy="117517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99592" y="4941168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hlinkClick r:id="rId11"/>
              </a:rPr>
              <a:t>Онлайн-мероприятия</a:t>
            </a:r>
            <a:r>
              <a:rPr lang="ru-RU" sz="2800" dirty="0" smtClean="0">
                <a:hlinkClick r:id="rId11"/>
              </a:rPr>
              <a:t> для абитуриентов </a:t>
            </a:r>
            <a:r>
              <a:rPr lang="ru-RU" sz="2800" dirty="0" err="1" smtClean="0">
                <a:hlinkClick r:id="rId11"/>
              </a:rPr>
              <a:t>УрГАУ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483768" y="5589240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hlinkClick r:id="rId12"/>
              </a:rPr>
              <a:t>10 шагов абитуриента </a:t>
            </a:r>
          </a:p>
          <a:p>
            <a:r>
              <a:rPr lang="ru-RU" sz="2400" dirty="0" smtClean="0">
                <a:hlinkClick r:id="rId12"/>
              </a:rPr>
              <a:t>Уральского ГАУ</a:t>
            </a:r>
            <a:endParaRPr lang="ru-RU" sz="2400" dirty="0"/>
          </a:p>
        </p:txBody>
      </p:sp>
      <p:pic>
        <p:nvPicPr>
          <p:cNvPr id="26632" name="Picture 8" descr="logo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512" y="5373216"/>
            <a:ext cx="1944216" cy="137643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79512" y="3573016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hlinkClick r:id="rId14"/>
              </a:rPr>
              <a:t>Презентации образовательных программ </a:t>
            </a:r>
            <a:r>
              <a:rPr lang="ru-RU" sz="2400" dirty="0" err="1" smtClean="0">
                <a:hlinkClick r:id="rId14"/>
              </a:rPr>
              <a:t>УрГЭУ</a:t>
            </a:r>
            <a:endParaRPr lang="ru-RU" sz="2400" dirty="0"/>
          </a:p>
        </p:txBody>
      </p:sp>
      <p:pic>
        <p:nvPicPr>
          <p:cNvPr id="26636" name="Picture 12" descr="https://www.usue.ru/public/files/2018/2018/New%20folder/maxresdefault%20(1)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27784" y="3645024"/>
            <a:ext cx="1920213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9" name="TextBox 18"/>
          <p:cNvSpPr txBox="1"/>
          <p:nvPr/>
        </p:nvSpPr>
        <p:spPr>
          <a:xfrm>
            <a:off x="2123728" y="908720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hlinkClick r:id="rId16"/>
              </a:rPr>
              <a:t>Виртуальный тур в </a:t>
            </a:r>
            <a:r>
              <a:rPr lang="ru-RU" sz="2400" dirty="0" err="1" smtClean="0">
                <a:hlinkClick r:id="rId16"/>
              </a:rPr>
              <a:t>УрГУПС</a:t>
            </a:r>
            <a:endParaRPr lang="ru-RU" sz="2400" dirty="0"/>
          </a:p>
        </p:txBody>
      </p:sp>
      <p:pic>
        <p:nvPicPr>
          <p:cNvPr id="26638" name="Picture 14" descr="https://www.usurt.ru/assets/front/img/logo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75856" y="332656"/>
            <a:ext cx="1296144" cy="58326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88640"/>
            <a:ext cx="5544616" cy="1048666"/>
          </a:xfrm>
        </p:spPr>
        <p:txBody>
          <a:bodyPr>
            <a:normAutofit/>
          </a:bodyPr>
          <a:lstStyle/>
          <a:p>
            <a:r>
              <a:rPr lang="ru-RU" dirty="0" smtClean="0"/>
              <a:t>Дни открытых дверей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204864"/>
            <a:ext cx="8856984" cy="4653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Записи дней открытых дверей: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err="1" smtClean="0">
                <a:solidFill>
                  <a:schemeClr val="tx1"/>
                </a:solidFill>
              </a:rPr>
              <a:t>УрГЭУ</a:t>
            </a:r>
            <a:r>
              <a:rPr lang="ru-RU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smtClean="0">
                <a:solidFill>
                  <a:schemeClr val="tx1"/>
                </a:solidFill>
                <a:hlinkClick r:id="rId2"/>
              </a:rPr>
              <a:t>http://abit.usue.ru/novosti/29-marta-11-00-den-otkrytyh-dverej/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 err="1" smtClean="0">
                <a:solidFill>
                  <a:schemeClr val="tx1"/>
                </a:solidFill>
              </a:rPr>
              <a:t>УрФУ</a:t>
            </a:r>
            <a:r>
              <a:rPr lang="ru-RU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smtClean="0">
                <a:solidFill>
                  <a:schemeClr val="tx1"/>
                </a:solidFill>
                <a:hlinkClick r:id="rId3"/>
              </a:rPr>
              <a:t>https://vk.com/abiturient_urfu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 err="1" smtClean="0">
                <a:solidFill>
                  <a:schemeClr val="tx1"/>
                </a:solidFill>
              </a:rPr>
              <a:t>УрГЮУ</a:t>
            </a:r>
            <a:r>
              <a:rPr lang="ru-RU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smtClean="0">
                <a:solidFill>
                  <a:schemeClr val="tx1"/>
                </a:solidFill>
                <a:hlinkClick r:id="rId4"/>
              </a:rPr>
              <a:t>https://youtu.be/utqTRm3RSUs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 err="1" smtClean="0">
                <a:solidFill>
                  <a:schemeClr val="tx1"/>
                </a:solidFill>
              </a:rPr>
              <a:t>РАНХиГС</a:t>
            </a:r>
            <a:r>
              <a:rPr lang="ru-RU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smtClean="0">
                <a:solidFill>
                  <a:schemeClr val="tx1"/>
                </a:solidFill>
                <a:hlinkClick r:id="rId5"/>
              </a:rPr>
              <a:t>https://youtu.be/UjhmPkv4hTc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УГГУ: </a:t>
            </a:r>
            <a:r>
              <a:rPr lang="en-US" sz="2800" dirty="0" smtClean="0">
                <a:solidFill>
                  <a:schemeClr val="tx1"/>
                </a:solidFill>
                <a:hlinkClick r:id="rId6"/>
              </a:rPr>
              <a:t>https://youtu.be/38rIhKMXDZs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err="1" smtClean="0">
                <a:solidFill>
                  <a:schemeClr val="tx1"/>
                </a:solidFill>
              </a:rPr>
              <a:t>УрГАХУ</a:t>
            </a:r>
            <a:r>
              <a:rPr lang="ru-RU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smtClean="0">
                <a:hlinkClick r:id="rId7"/>
              </a:rPr>
              <a:t>https://open.usaaa.ru/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4" name="Picture 9" descr="C:\Users\PupeR\Desktop\логотип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0"/>
            <a:ext cx="1512168" cy="143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https://cdn.pixabay.com/photo/2014/11/09/08/05/online-523234__48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4453" y="1052736"/>
            <a:ext cx="2507679" cy="864096"/>
          </a:xfrm>
          <a:prstGeom prst="rect">
            <a:avLst/>
          </a:prstGeom>
          <a:noFill/>
        </p:spPr>
      </p:pic>
      <p:pic>
        <p:nvPicPr>
          <p:cNvPr id="27654" name="Picture 6" descr="https://www.clipartmax.com/png/full/58-584989_video-camera-clipart-video-camera-clipar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216" y="3501008"/>
            <a:ext cx="2300320" cy="14727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Полезные сайты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820472" cy="5472608"/>
          </a:xfrm>
        </p:spPr>
        <p:txBody>
          <a:bodyPr numCol="2">
            <a:normAutofit lnSpcReduction="10000"/>
          </a:bodyPr>
          <a:lstStyle/>
          <a:p>
            <a:endParaRPr lang="ru-RU" dirty="0" smtClean="0"/>
          </a:p>
          <a:p>
            <a:pPr marL="514350" indent="28575">
              <a:buNone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Профгид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1800" dirty="0" smtClean="0">
                <a:solidFill>
                  <a:schemeClr val="tx1"/>
                </a:solidFill>
              </a:rPr>
              <a:t>: </a:t>
            </a:r>
            <a:r>
              <a:rPr lang="en-US" sz="1800" dirty="0" smtClean="0">
                <a:solidFill>
                  <a:schemeClr val="tx1"/>
                </a:solidFill>
                <a:hlinkClick r:id="rId2"/>
              </a:rPr>
              <a:t>https://www.profguide.io/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Чем полезен:</a:t>
            </a:r>
          </a:p>
          <a:p>
            <a:pPr marL="1588" indent="28575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Наличие бесплатных </a:t>
            </a:r>
            <a:r>
              <a:rPr lang="ru-RU" sz="1800" dirty="0" err="1" smtClean="0">
                <a:solidFill>
                  <a:schemeClr val="tx1"/>
                </a:solidFill>
              </a:rPr>
              <a:t>онлайн-тестов</a:t>
            </a:r>
            <a:r>
              <a:rPr lang="ru-RU" sz="1800" dirty="0" smtClean="0">
                <a:solidFill>
                  <a:schemeClr val="tx1"/>
                </a:solidFill>
              </a:rPr>
              <a:t>:</a:t>
            </a:r>
          </a:p>
          <a:p>
            <a:pPr marL="180975" indent="-180975" algn="just">
              <a:buFont typeface="+mj-lt"/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hlinkClick r:id="rId3"/>
              </a:rPr>
              <a:t>Тест по методике Е.А. Климова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180975" indent="-180975" algn="just">
              <a:buFont typeface="+mj-lt"/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hlinkClick r:id="rId4"/>
              </a:rPr>
              <a:t>Тест «Выбор профессии по интересу к школьным предметам или ЕГЭ»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180975" indent="-180975" algn="just">
              <a:buFont typeface="+mj-lt"/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hlinkClick r:id="rId5"/>
              </a:rPr>
              <a:t>Тест на определение профессии по объекту интереса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180975" indent="-180975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hlinkClick r:id="rId6"/>
              </a:rPr>
              <a:t>Тест «Какую </a:t>
            </a:r>
            <a:r>
              <a:rPr lang="en-US" sz="2000" dirty="0" smtClean="0">
                <a:solidFill>
                  <a:schemeClr val="tx1"/>
                </a:solidFill>
                <a:hlinkClick r:id="rId6"/>
              </a:rPr>
              <a:t>IT </a:t>
            </a:r>
            <a:r>
              <a:rPr lang="ru-RU" sz="2000" dirty="0" smtClean="0">
                <a:solidFill>
                  <a:schemeClr val="tx1"/>
                </a:solidFill>
                <a:hlinkClick r:id="rId6"/>
              </a:rPr>
              <a:t>профессию выбрать</a:t>
            </a:r>
            <a:r>
              <a:rPr lang="ru-RU" sz="2000" dirty="0" smtClean="0">
                <a:solidFill>
                  <a:schemeClr val="tx1"/>
                </a:solidFill>
              </a:rPr>
              <a:t>?»</a:t>
            </a:r>
          </a:p>
          <a:p>
            <a:pPr marL="180975" indent="-180975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hlinkClick r:id="rId7"/>
              </a:rPr>
              <a:t>Тест «Можешь ли ты стать программистом?</a:t>
            </a:r>
            <a:r>
              <a:rPr lang="ru-RU" sz="2000" dirty="0" smtClean="0">
                <a:solidFill>
                  <a:schemeClr val="tx1"/>
                </a:solidFill>
              </a:rPr>
              <a:t>»</a:t>
            </a:r>
          </a:p>
          <a:p>
            <a:pPr marL="180975" indent="-180975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hlinkClick r:id="rId8"/>
              </a:rPr>
              <a:t>Тест «Сможешь ли ты стать врачом (лечащим)?</a:t>
            </a:r>
            <a:r>
              <a:rPr lang="ru-RU" sz="2000" dirty="0" smtClean="0">
                <a:solidFill>
                  <a:schemeClr val="tx1"/>
                </a:solidFill>
              </a:rPr>
              <a:t>»</a:t>
            </a:r>
          </a:p>
          <a:p>
            <a:pPr marL="180975" indent="-180975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hlinkClick r:id="rId9"/>
              </a:rPr>
              <a:t>Тест «Можешь ли ты быть юристом?</a:t>
            </a:r>
            <a:r>
              <a:rPr lang="ru-RU" sz="2000" dirty="0" smtClean="0">
                <a:solidFill>
                  <a:schemeClr val="tx1"/>
                </a:solidFill>
              </a:rPr>
              <a:t>»</a:t>
            </a:r>
          </a:p>
          <a:p>
            <a:pPr marL="180975" indent="-180975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hlinkClick r:id="rId10"/>
              </a:rPr>
              <a:t>Тест «Можешь ли ты быть психологом-консультантом?</a:t>
            </a:r>
            <a:r>
              <a:rPr lang="ru-RU" sz="2000" dirty="0" smtClean="0">
                <a:solidFill>
                  <a:schemeClr val="tx1"/>
                </a:solidFill>
              </a:rPr>
              <a:t>»</a:t>
            </a:r>
          </a:p>
          <a:p>
            <a:pPr marL="361950" indent="-90488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hlinkClick r:id="rId11"/>
              </a:rPr>
              <a:t>Тест «Можешь ли ты быть дизайнером интерьеров?</a:t>
            </a:r>
            <a:r>
              <a:rPr lang="ru-RU" sz="2000" dirty="0" smtClean="0">
                <a:solidFill>
                  <a:schemeClr val="tx1"/>
                </a:solidFill>
              </a:rPr>
              <a:t>»</a:t>
            </a:r>
          </a:p>
          <a:p>
            <a:pPr marL="361950" indent="-90488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hlinkClick r:id="rId12"/>
              </a:rPr>
              <a:t>Тест «Можешь ли ты быть бухгалтером?</a:t>
            </a:r>
            <a:r>
              <a:rPr lang="ru-RU" sz="2000" dirty="0" smtClean="0">
                <a:solidFill>
                  <a:schemeClr val="tx1"/>
                </a:solidFill>
              </a:rPr>
              <a:t>»</a:t>
            </a:r>
          </a:p>
          <a:p>
            <a:pPr marL="361950" indent="-90488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hlinkClick r:id="rId13"/>
              </a:rPr>
              <a:t>Тест Дж. </a:t>
            </a:r>
            <a:r>
              <a:rPr lang="ru-RU" sz="2000" dirty="0" err="1" smtClean="0">
                <a:solidFill>
                  <a:schemeClr val="tx1"/>
                </a:solidFill>
                <a:hlinkClick r:id="rId13"/>
              </a:rPr>
              <a:t>Голланда</a:t>
            </a:r>
            <a:r>
              <a:rPr lang="ru-RU" sz="2000" dirty="0" smtClean="0">
                <a:solidFill>
                  <a:schemeClr val="tx1"/>
                </a:solidFill>
                <a:hlinkClick r:id="rId13"/>
              </a:rPr>
              <a:t> на определение профессионального типа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361950" indent="-90488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hlinkClick r:id="rId14"/>
              </a:rPr>
              <a:t>Карта интересов (144 вопроса)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361950" indent="-90488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hlinkClick r:id="rId15"/>
              </a:rPr>
              <a:t>Тест «Можете ли вы быть руководителем?</a:t>
            </a:r>
            <a:r>
              <a:rPr lang="ru-RU" sz="2000" dirty="0" smtClean="0">
                <a:solidFill>
                  <a:schemeClr val="tx1"/>
                </a:solidFill>
              </a:rPr>
              <a:t>»</a:t>
            </a:r>
          </a:p>
          <a:p>
            <a:pPr marL="361950" indent="-90488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hlinkClick r:id="rId16"/>
              </a:rPr>
              <a:t>Тест личности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361950" indent="-90488">
              <a:buFont typeface="+mj-lt"/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hlinkClick r:id="rId17"/>
              </a:rPr>
              <a:t>Тест «Можешь ли ты быть парикмахером?</a:t>
            </a:r>
            <a:r>
              <a:rPr lang="ru-RU" sz="1800" dirty="0" smtClean="0">
                <a:solidFill>
                  <a:schemeClr val="tx1"/>
                </a:solidFill>
              </a:rPr>
              <a:t>»</a:t>
            </a:r>
          </a:p>
          <a:p>
            <a:pPr marL="361950" indent="-90488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hlinkClick r:id="rId18"/>
              </a:rPr>
              <a:t>Тест «Сильные стороны Вашего характера»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pic>
        <p:nvPicPr>
          <p:cNvPr id="4" name="Picture 9" descr="C:\Users\PupeR\Desktop\логотип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7504" y="0"/>
            <a:ext cx="1512168" cy="143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380312" y="6237312"/>
            <a:ext cx="1612743" cy="4815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1052736"/>
            <a:ext cx="6552728" cy="720080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Бесплатный многофункциональный сервис для проведения тестирования и обучения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88640"/>
            <a:ext cx="3725747" cy="7920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1807" y="1700808"/>
            <a:ext cx="8824689" cy="238986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93096"/>
            <a:ext cx="8710516" cy="23762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8" name="Picture 9" descr="C:\Users\PupeR\Desktop\логотип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0"/>
            <a:ext cx="1512168" cy="143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464" y="836712"/>
            <a:ext cx="4824536" cy="904650"/>
          </a:xfrm>
        </p:spPr>
        <p:txBody>
          <a:bodyPr>
            <a:noAutofit/>
          </a:bodyPr>
          <a:lstStyle/>
          <a:p>
            <a:r>
              <a:rPr lang="en-US" sz="2800" dirty="0" smtClean="0">
                <a:effectLst/>
                <a:hlinkClick r:id="rId2"/>
              </a:rPr>
              <a:t>https://onlinetestpad.com/ru</a:t>
            </a:r>
            <a:endParaRPr lang="ru-RU" sz="28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11152" y="1484784"/>
            <a:ext cx="7632848" cy="3888432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Преимущества: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Бесплатный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На сайте уже существует хороший перечень психологических тестов по теме "Профориентация" </a:t>
            </a:r>
            <a:r>
              <a:rPr lang="ru-RU" sz="2000" dirty="0" err="1" smtClean="0">
                <a:solidFill>
                  <a:schemeClr val="tx1"/>
                </a:solidFill>
              </a:rPr>
              <a:t>онлайн</a:t>
            </a:r>
            <a:r>
              <a:rPr lang="ru-RU" sz="2000" dirty="0" smtClean="0">
                <a:solidFill>
                  <a:schemeClr val="tx1"/>
                </a:solidFill>
              </a:rPr>
              <a:t>: </a:t>
            </a:r>
            <a:r>
              <a:rPr lang="en-US" sz="2000" dirty="0" smtClean="0">
                <a:hlinkClick r:id="rId3"/>
              </a:rPr>
              <a:t>https://onlinetestpad.com/ru/tests/psychological/proforientation</a:t>
            </a:r>
            <a:endParaRPr lang="ru-RU" sz="2000" dirty="0" smtClean="0"/>
          </a:p>
          <a:p>
            <a:pPr marL="514350" indent="-514350"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Есть интересные кроссворды и логические игры на любые темы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88640"/>
            <a:ext cx="3725747" cy="7920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9" descr="C:\Users\PupeR\Desktop\логотип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0"/>
            <a:ext cx="1512168" cy="143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3645024"/>
            <a:ext cx="2092821" cy="305811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409230">
            <a:off x="324803" y="4537693"/>
            <a:ext cx="2371725" cy="1028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4005064"/>
            <a:ext cx="1820382" cy="23488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982230">
            <a:off x="2543450" y="5310660"/>
            <a:ext cx="1771040" cy="1189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30728" name="Picture 8" descr="https://avatars.mds.yandex.net/get-pdb/1352825/818ef484-c156-46fc-ba23-d7ca7a79fb2c/s1200?webp=fals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87824" y="3501008"/>
            <a:ext cx="1728192" cy="17281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0f189f0f7cf7f95daf677e5ec4bb5eb4dfbc89d"/>
</p:tagLst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2278</TotalTime>
  <Words>516</Words>
  <Application>Microsoft Office PowerPoint</Application>
  <PresentationFormat>Экран (4:3)</PresentationFormat>
  <Paragraphs>98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Анонс профориентационных онлайн-мероприятий</vt:lpstr>
      <vt:lpstr>«Поступление в вуз онлайн»</vt:lpstr>
      <vt:lpstr>Где узнать подробнее о суперсервисе?</vt:lpstr>
      <vt:lpstr>Слайд 4</vt:lpstr>
      <vt:lpstr>Слайд 5</vt:lpstr>
      <vt:lpstr>Дни открытых дверей </vt:lpstr>
      <vt:lpstr>Полезные сайты</vt:lpstr>
      <vt:lpstr>Слайд 8</vt:lpstr>
      <vt:lpstr>https://onlinetestpad.com/ru</vt:lpstr>
      <vt:lpstr>Слайд 10</vt:lpstr>
      <vt:lpstr>https://smartia.me/</vt:lpstr>
      <vt:lpstr>«Поступи онлайн»  https://postupi.online/ </vt:lpstr>
      <vt:lpstr>Атлас новых профессий http://atlas100.ru/ 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Геометрическая элегантность</dc:title>
  <dc:creator>obstinate</dc:creator>
  <dc:description>Шаблон презентации с сайта https://presentation-creation.ru/</dc:description>
  <cp:lastModifiedBy>хоботята</cp:lastModifiedBy>
  <cp:revision>853</cp:revision>
  <dcterms:created xsi:type="dcterms:W3CDTF">2018-02-25T09:09:03Z</dcterms:created>
  <dcterms:modified xsi:type="dcterms:W3CDTF">2020-04-28T14:18:01Z</dcterms:modified>
</cp:coreProperties>
</file>