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70" r:id="rId6"/>
    <p:sldId id="272" r:id="rId7"/>
    <p:sldId id="273" r:id="rId8"/>
    <p:sldId id="274" r:id="rId9"/>
    <p:sldId id="281" r:id="rId10"/>
    <p:sldId id="275" r:id="rId11"/>
    <p:sldId id="276" r:id="rId12"/>
    <p:sldId id="277" r:id="rId13"/>
    <p:sldId id="278" r:id="rId14"/>
    <p:sldId id="279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2A700"/>
    <a:srgbClr val="990033"/>
    <a:srgbClr val="FFFF00"/>
    <a:srgbClr val="C89400"/>
    <a:srgbClr val="0000FF"/>
    <a:srgbClr val="FF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8" autoAdjust="0"/>
    <p:restoredTop sz="94660"/>
  </p:normalViewPr>
  <p:slideViewPr>
    <p:cSldViewPr>
      <p:cViewPr varScale="1">
        <p:scale>
          <a:sx n="86" d="100"/>
          <a:sy n="86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60D58-7595-4D53-9C7F-C9C866783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5B9C6-A37D-42D1-9572-A57186E0C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4096-FE0D-45A9-83D0-FDF350D9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EC7E-F801-4875-A410-BE3666448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9CAA4-CFBC-44D8-BF32-16D8E5CCE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4DBD-6075-4198-A40C-0E2BA1775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5BEE-4B06-4653-9C0A-2A144C43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7051-FB0A-4235-BEC6-161A32FAF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022C-2205-417B-9177-2D12FD7DC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D139-8681-4071-8140-9A4662A06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9ACB-B922-41C6-A0C3-13C0E511C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5F403-37F9-419E-A0A6-228A60196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hyperlink" Target="&#1052;&#1091;&#1079;&#1077;&#1081;%20&#1044;&#1074;&#1072;&#1078;&#1076;&#1099;%20&#1043;&#1077;&#1088;&#1086;&#1103;%20&#1057;&#1086;&#1074;&#1077;&#1090;&#1089;&#1082;&#1086;&#1075;&#1086;%20&#1057;&#1086;&#1102;&#1079;&#1072;%20&#1043;.%20&#1056;&#1077;&#1095;&#1082;&#1072;&#1083;&#1086;&#1074;&#107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lnV23HQG24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youtube.com/watch?v=lnV23HQG2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ibunanaroda.info/content/view/3318/" TargetMode="External"/><Relationship Id="rId5" Type="http://schemas.openxmlformats.org/officeDocument/2006/relationships/hyperlink" Target="http://www.warheroes.ru/hero/hero.asp" TargetMode="External"/><Relationship Id="rId4" Type="http://schemas.openxmlformats.org/officeDocument/2006/relationships/hyperlink" Target="http://airaces.narod.ru/all1/rechkal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847013" cy="2089150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BF23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огне сражений        Великой войны…</a:t>
            </a:r>
          </a:p>
        </p:txBody>
      </p:sp>
      <p:pic>
        <p:nvPicPr>
          <p:cNvPr id="2051" name="Picture 5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550" y="3429000"/>
            <a:ext cx="7993063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0" dirty="0">
                <a:solidFill>
                  <a:srgbClr val="C00000"/>
                </a:solidFill>
              </a:rPr>
              <a:t>Дважды Герой Советского Союза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Григорий Андреевич </a:t>
            </a:r>
          </a:p>
          <a:p>
            <a:pPr algn="ctr">
              <a:defRPr/>
            </a:pP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Речкалов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284663" y="404813"/>
            <a:ext cx="50752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4427538" y="333375"/>
            <a:ext cx="45370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200" b="1">
                <a:solidFill>
                  <a:srgbClr val="BF2323"/>
                </a:solidFill>
              </a:rPr>
              <a:t>«Дорогие друзья, свердловские комсомольцы! Комсомол воспитал во мне два самых ценных качества: горячую любовь к Родине и жгучую ненависть к ее врагам. Сила этих чувств двигала мною с первых дней войны, с первых встреч с врагом. Воздушный бой длится минуты. Победу одерживаешь в какое-то мгновение. И в это мгновение перед тобой проходит вся жизнь, в это мгновение сильнее ощущаешь, как дорога тебе Родина».</a:t>
            </a:r>
          </a:p>
        </p:txBody>
      </p:sp>
      <p:pic>
        <p:nvPicPr>
          <p:cNvPr id="11270" name="Picture 12" descr="rechkal15"/>
          <p:cNvPicPr>
            <a:picLocks noChangeAspect="1" noChangeArrowheads="1"/>
          </p:cNvPicPr>
          <p:nvPr/>
        </p:nvPicPr>
        <p:blipFill>
          <a:blip r:embed="rId4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124075" y="260350"/>
            <a:ext cx="2082800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71" name="Picture 14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88913"/>
            <a:ext cx="8778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5" descr="&amp;Kcy; 95-&amp;lcy;&amp;iecy;&amp;tcy;&amp;icy;&amp;yucy; &amp;zcy;&amp;ncy;&amp;acy;&amp;mcy;&amp;iecy;&amp;ncy;&amp;icy;&amp;tcy;&amp;ocy;&amp;gcy;&amp;ocy; &amp;lcy;&amp;iecy;&amp;tcy;&amp;chcy;&amp;icy;&amp;kcy;&amp;acy;-&amp;icy;&amp;scy;&amp;tcy;&amp;rcy;&amp;iecy;&amp;bcy;&amp;icy;&amp;tcy;&amp;iecy;&amp;lcy;&amp;yacy; &amp;ncy;&amp;acy; &amp;iecy;&amp;gcy;&amp;ocy; &amp;rcy;&amp;ocy;&amp;dcy;&amp;icy;&amp;ncy;&amp;iecy; &amp;bcy;&amp;ucy;&amp;dcy;&amp;iecy;&amp;tcy; &amp;scy;&amp;ocy;&amp;zcy;&amp;dcy;&amp;acy;&amp;ncy; &amp;pcy;&amp;acy;&amp;tcy;&amp;rcy;&amp;icy;&amp;ocy;&amp;tcy;&amp;icy;&amp;chcy;&amp;iecy;&amp;scy;&amp;kcy;&amp;icy;&amp;jcy; &amp;kcy;&amp;lcy;&amp;ucy;&amp;bcy; &amp;Vcy;&amp;iecy;&amp;rcy;&amp;scy;&amp;icy;&amp;yacy; &amp;dcy;&amp;lcy;&amp;yacy; &amp;pcy;&amp;iecy;&amp;chcy;&amp;acy;&amp;tcy;&amp;icy; &amp;Acy;&amp;kcy;&amp;tcy;&amp;ucy;&amp;acy;&amp;lcy;&amp;softcy;&amp;ncy;&amp;ocy;.&amp;rcy;&amp;ucy;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/>
          <a:stretch>
            <a:fillRect/>
          </a:stretch>
        </p:blipFill>
        <p:spPr bwMode="auto">
          <a:xfrm>
            <a:off x="971550" y="3357563"/>
            <a:ext cx="3860800" cy="2232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12293" name="Rectangle 2"/>
          <p:cNvSpPr txBox="1">
            <a:spLocks noChangeArrowheads="1"/>
          </p:cNvSpPr>
          <p:nvPr/>
        </p:nvSpPr>
        <p:spPr bwMode="auto">
          <a:xfrm>
            <a:off x="3924300" y="188913"/>
            <a:ext cx="49672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ru-RU" sz="2400" b="1">
                <a:solidFill>
                  <a:srgbClr val="BF2323"/>
                </a:solidFill>
              </a:rPr>
              <a:t> </a:t>
            </a:r>
            <a:r>
              <a:rPr lang="ru-RU" sz="2200" b="1">
                <a:solidFill>
                  <a:srgbClr val="BF2323"/>
                </a:solidFill>
              </a:rPr>
              <a:t>Летом 1943 года во главе восьмёрки истребителей Г.Речкалов с ходу на предельной скорости, сверху - в лоб, атаковал большую группу пикировщиков Ju-87 и лично сбил 3 из них. Его группа сбила 5 «Юнкерсов» и один «Мессер»; </a:t>
            </a:r>
          </a:p>
          <a:p>
            <a:pPr marL="342900" indent="-34290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 за этот бой Г.Речкалов был награжден орденом Александра Невского.</a:t>
            </a:r>
          </a:p>
        </p:txBody>
      </p:sp>
      <p:pic>
        <p:nvPicPr>
          <p:cNvPr id="12294" name="Picture 11" descr="Речкалов и георгий голубе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0350"/>
            <a:ext cx="2881312" cy="1935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755650" y="2349500"/>
            <a:ext cx="316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Григорий </a:t>
            </a:r>
            <a:r>
              <a:rPr lang="ru-RU" b="1" dirty="0" err="1"/>
              <a:t>Речкалов</a:t>
            </a:r>
            <a:r>
              <a:rPr lang="ru-RU" b="1" dirty="0"/>
              <a:t> и Георгий Голубев</a:t>
            </a:r>
          </a:p>
        </p:txBody>
      </p:sp>
      <p:pic>
        <p:nvPicPr>
          <p:cNvPr id="12296" name="Picture 14" descr="&amp;Gcy;.&amp;Acy;.&amp;Rcy;&amp;iecy;&amp;chcy;&amp;kcy;&amp;acy;&amp;lcy;&amp;ocy;&amp;vcy; &amp;ncy;&amp;acy; &amp;kcy;&amp;rcy;&amp;ycy;&amp;lcy;&amp;iecy; &amp;Rcy;-39."/>
          <p:cNvPicPr>
            <a:picLocks noChangeAspect="1" noChangeArrowheads="1"/>
          </p:cNvPicPr>
          <p:nvPr/>
        </p:nvPicPr>
        <p:blipFill>
          <a:blip r:embed="rId5" cstate="print">
            <a:lum bright="-24000" contrast="12000"/>
          </a:blip>
          <a:srcRect/>
          <a:stretch>
            <a:fillRect/>
          </a:stretch>
        </p:blipFill>
        <p:spPr bwMode="auto">
          <a:xfrm>
            <a:off x="4859338" y="4394200"/>
            <a:ext cx="3457575" cy="2305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7" name="Picture 18" descr="&amp;Vcy;&amp;ycy;&amp;bcy;&amp;ocy;&amp;rcy;&amp;ycy; &amp;ncy;&amp;acy; &amp;Ncy;&amp;ocy;&amp;gcy;&amp;icy;&amp;ncy;&amp;kcy;&amp;iecy; - &amp;pcy;&amp;rcy;&amp;ocy;&amp;bcy;&amp;acy; &amp;scy;&amp;icy;&amp;lcy; - &amp;Scy;&amp;tcy;&amp;rcy;&amp;acy;&amp;ncy;&amp;icy;&amp;tscy;&amp;acy; 45 - &amp;Pcy;&amp;ocy;&amp;lcy;&amp;icy;&amp;tcy;&amp;icy;&amp;kcy;&amp;acy; &amp;Scy;&amp;iecy;&amp;rcy;&amp;pcy;&amp;ucy;&amp;khcy;&amp;ocy;&amp;vcy;&amp;acy; &amp;icy;&amp;lcy;&amp;icy; &amp;pcy;&amp;ocy;&amp;lcy;&amp;icy;&amp;tcy;&amp;ecy;&amp;kcy;&amp;ocy;&amp;ncy;&amp;ocy;&amp;mcy;&amp;icy;&amp;yacy; &amp;pcy;&amp;ocy;-&amp;scy;&amp;iecy;&amp;rcy;&amp;pcy;&amp;ucy;&amp;khcy;&amp;ocy;&amp;vcy;&amp;scy;&amp;kcy;&amp;icy; - &amp;Fcy;&amp;ocy;&amp;rcy;&amp;ucy;&amp;mcy; &amp;Scy;&amp;iecy;&amp;rcy;&amp;pcy;&amp;ucy;&amp;khcy;&amp;ocy;&amp;vcy;&amp;acy; - &amp;YUcy;&amp;zhcy;&amp;ncy;&amp;ycy;&amp;jcy; &amp;kcy;&amp;ucy;&amp;scy;&amp;t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rcRect/>
          <a:stretch>
            <a:fillRect/>
          </a:stretch>
        </p:blipFill>
        <p:spPr bwMode="auto">
          <a:xfrm>
            <a:off x="1187450" y="3429000"/>
            <a:ext cx="23320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2987675" y="1125538"/>
            <a:ext cx="41767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1944 год, год грандиозных наступательных операций Советской Армии на широком фронте — от Мурманска до Черного моря;</a:t>
            </a:r>
          </a:p>
          <a:p>
            <a:pPr marL="342900" indent="-34290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1 июля 1944 года заместитель командира авиаполка капитан Григорий Андреевич Речкалов награжден второй Золотой Звездой Героя.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11413" y="0"/>
            <a:ext cx="52197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1944 год…</a:t>
            </a:r>
          </a:p>
        </p:txBody>
      </p:sp>
      <p:pic>
        <p:nvPicPr>
          <p:cNvPr id="13319" name="Picture 12" descr="9048Big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900113" y="404813"/>
            <a:ext cx="1844675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3320" name="Group 15"/>
          <p:cNvGrpSpPr>
            <a:grpSpLocks/>
          </p:cNvGrpSpPr>
          <p:nvPr/>
        </p:nvGrpSpPr>
        <p:grpSpPr bwMode="auto">
          <a:xfrm>
            <a:off x="7092950" y="260350"/>
            <a:ext cx="1885950" cy="1727200"/>
            <a:chOff x="567" y="119"/>
            <a:chExt cx="1188" cy="1088"/>
          </a:xfrm>
        </p:grpSpPr>
        <p:pic>
          <p:nvPicPr>
            <p:cNvPr id="13321" name="Picture 13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7" y="119"/>
              <a:ext cx="553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4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2" y="119"/>
              <a:ext cx="553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2555875" y="908050"/>
            <a:ext cx="38877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После войны остался на службе в ВВС;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в 1951 году окончил Военно - Воздушную Академию;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в 1959 году ушел в отставку в звании Генерал - Майора. </a:t>
            </a:r>
          </a:p>
          <a:p>
            <a:pPr marL="342900" indent="-342900" eaLnBrk="0" hangingPunct="0"/>
            <a:r>
              <a:rPr lang="ru-RU" sz="2200" b="1">
                <a:solidFill>
                  <a:srgbClr val="BF2323"/>
                </a:solidFill>
              </a:rPr>
              <a:t>	Жил в Москве;</a:t>
            </a:r>
          </a:p>
          <a:p>
            <a:pPr marL="342900" indent="-342900" eaLnBrk="0" hangingPunct="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написал книги о военных буднях - «Пылающее небо войны" (1968) и "В небе Молдавии" (1967) .  </a:t>
            </a:r>
          </a:p>
        </p:txBody>
      </p:sp>
      <p:pic>
        <p:nvPicPr>
          <p:cNvPr id="14341" name="Picture 9" descr="небо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213100"/>
            <a:ext cx="1766887" cy="2776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2" name="Picture 11" descr="1941 пылающее небо вой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60350"/>
            <a:ext cx="1714500" cy="2663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3" name="Picture 6" descr="E:\Война\Речкалов\Речкалов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7088" y="188913"/>
            <a:ext cx="1627187" cy="21605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pic>
        <p:nvPicPr>
          <p:cNvPr id="15364" name="Picture 8" descr="rechkalov-g_a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0350"/>
            <a:ext cx="2160587" cy="2881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5" name="Picture 9" descr="памят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2338" y="260350"/>
            <a:ext cx="2825750" cy="2881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1042988" y="6121400"/>
            <a:ext cx="671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400" b="1" u="sng">
                <a:solidFill>
                  <a:schemeClr val="accent2"/>
                </a:solidFill>
              </a:rPr>
              <a:t>Музей</a:t>
            </a:r>
            <a:r>
              <a:rPr lang="ru-RU" b="1" u="sng"/>
              <a:t>     </a:t>
            </a:r>
            <a:r>
              <a:rPr lang="ru-RU" b="1">
                <a:hlinkClick r:id="rId6"/>
              </a:rPr>
              <a:t>http://www.youtube.com/watch?v=lnV23HQG244</a:t>
            </a:r>
            <a:endParaRPr lang="ru-RU" b="1"/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5795963" y="3284538"/>
            <a:ext cx="33480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Похоронен Г.А.Речкалов рядом с матерью в поселке Бобровский Сысертского района Свердловской области </a:t>
            </a:r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3132138" y="333375"/>
            <a:ext cx="25193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 родине Героя в Зайково установлен бронзовый бюст и открыт музей </a:t>
            </a:r>
          </a:p>
        </p:txBody>
      </p:sp>
      <p:pic>
        <p:nvPicPr>
          <p:cNvPr id="15369" name="Picture 14" descr="музей 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292600"/>
            <a:ext cx="2916237" cy="1944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70" name="Picture 15" descr="с друзьями 1949 год в Зайков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1773238"/>
            <a:ext cx="2663825" cy="2254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71" name="Text Box 16"/>
          <p:cNvSpPr txBox="1">
            <a:spLocks noChangeArrowheads="1"/>
          </p:cNvSpPr>
          <p:nvPr/>
        </p:nvSpPr>
        <p:spPr bwMode="auto">
          <a:xfrm>
            <a:off x="971550" y="3500438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17 апреля 1949 г.                   с друзьями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755650" y="4797425"/>
            <a:ext cx="7920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/>
            <a:r>
              <a:rPr lang="ru-RU" b="1"/>
              <a:t>	</a:t>
            </a:r>
            <a:r>
              <a:rPr lang="ru-RU" b="1">
                <a:solidFill>
                  <a:schemeClr val="accent2"/>
                </a:solidFill>
              </a:rPr>
              <a:t>	</a:t>
            </a:r>
            <a:r>
              <a:rPr lang="ru-RU" sz="2000" b="1">
                <a:solidFill>
                  <a:schemeClr val="accent2"/>
                </a:solidFill>
              </a:rPr>
              <a:t>Сборник «Золотые звезды свердловчан» - книга о Героях Советского Союза, наших земляках. В ней рассказывается не только об уроженцах Свердловской области, но и о тех, кто жил и работал здесь до Великой Отечественной войны и кто ушел отсюда на фронт.</a:t>
            </a: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16389" name="Picture 6" descr="60C1DA24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1331913" y="188913"/>
            <a:ext cx="1911350" cy="24749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4140200" y="404813"/>
            <a:ext cx="4822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ru-RU" b="1"/>
              <a:t>	</a:t>
            </a:r>
            <a:r>
              <a:rPr lang="ru-RU" sz="2400" b="1">
                <a:solidFill>
                  <a:srgbClr val="BF2323"/>
                </a:solidFill>
              </a:rPr>
              <a:t>«Много славных породил Урал! Нет и не будет уральца-бойца, посрамившего алый стяг Родины, непобедимое знамя свободы».</a:t>
            </a:r>
          </a:p>
          <a:p>
            <a:pPr marL="342900" indent="-342900" eaLnBrk="0" hangingPunct="0"/>
            <a:endParaRPr lang="ru-RU" sz="2400" b="1">
              <a:solidFill>
                <a:srgbClr val="BF2323"/>
              </a:solidFill>
            </a:endParaRPr>
          </a:p>
          <a:p>
            <a:pPr marL="342900" indent="-342900" algn="r" eaLnBrk="0" hangingPunct="0"/>
            <a:r>
              <a:rPr lang="ru-RU" sz="1600" b="1">
                <a:solidFill>
                  <a:srgbClr val="002060"/>
                </a:solidFill>
              </a:rPr>
              <a:t>Из открытого письма тружеников </a:t>
            </a:r>
          </a:p>
          <a:p>
            <a:pPr marL="342900" indent="-342900" algn="r" eaLnBrk="0" hangingPunct="0"/>
            <a:r>
              <a:rPr lang="ru-RU" sz="1600" b="1">
                <a:solidFill>
                  <a:srgbClr val="002060"/>
                </a:solidFill>
              </a:rPr>
              <a:t>Свердловской области, опубликованного </a:t>
            </a:r>
          </a:p>
          <a:p>
            <a:pPr marL="342900" indent="-342900" algn="r" eaLnBrk="0" hangingPunct="0"/>
            <a:r>
              <a:rPr lang="ru-RU" sz="1600" b="1">
                <a:solidFill>
                  <a:srgbClr val="002060"/>
                </a:solidFill>
              </a:rPr>
              <a:t>в начале Великой Отечественной войны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827088" y="2708275"/>
            <a:ext cx="3457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Золотые звезды свердловчан. Сборник очерков и воспоминаний о свердловчанах - Героях Советского Союза. – Свердловск. Средне-Уральское книжное издательство, 1967.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755650" y="620713"/>
            <a:ext cx="8388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ru-RU" b="1"/>
              <a:t>	</a:t>
            </a:r>
            <a:r>
              <a:rPr lang="ru-RU" b="1">
                <a:solidFill>
                  <a:schemeClr val="accent2"/>
                </a:solidFill>
              </a:rPr>
              <a:t>	</a:t>
            </a:r>
            <a:r>
              <a:rPr lang="ru-RU" sz="3200" b="1">
                <a:solidFill>
                  <a:schemeClr val="accent2"/>
                </a:solidFill>
              </a:rPr>
              <a:t>Использовано:</a:t>
            </a:r>
          </a:p>
          <a:p>
            <a:pPr marL="342900" indent="-342900" eaLnBrk="0" hangingPunct="0"/>
            <a:endParaRPr lang="ru-RU" sz="3200" b="1">
              <a:solidFill>
                <a:schemeClr val="accent2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Золотые звезды свердловчан. Сборник очерков и воспоминаний о свердловчанах - Героях Советского Союза. – Свердловск. Средне-Уральское книжное издательство, 1967.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Материалы сайта </a:t>
            </a:r>
            <a:r>
              <a:rPr lang="ru-RU" b="1">
                <a:hlinkClick r:id="rId4"/>
              </a:rPr>
              <a:t>http://airaces.narod.ru/all1/rechkal.htm</a:t>
            </a:r>
            <a:r>
              <a:rPr lang="ru-RU" b="1"/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Материалы сайта </a:t>
            </a:r>
            <a:r>
              <a:rPr lang="ru-RU" b="1">
                <a:hlinkClick r:id="rId5"/>
              </a:rPr>
              <a:t>http://www.warheroes.ru/hero/hero.asp</a:t>
            </a:r>
            <a:r>
              <a:rPr lang="ru-RU" b="1"/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/>
              <a:t>Материалы сайта </a:t>
            </a:r>
            <a:r>
              <a:rPr lang="ru-RU" b="1">
                <a:hlinkClick r:id="rId6"/>
              </a:rPr>
              <a:t>http://tribunanaroda.info/content/view/3318/</a:t>
            </a:r>
            <a:r>
              <a:rPr lang="ru-RU" b="1"/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ru-RU" b="1" u="sng"/>
              <a:t>Музей     </a:t>
            </a:r>
            <a:r>
              <a:rPr lang="ru-RU" b="1">
                <a:hlinkClick r:id="rId7"/>
              </a:rPr>
              <a:t>http://www.youtube.com/watch?v=lnV23HQG244</a:t>
            </a:r>
            <a:r>
              <a:rPr lang="ru-RU" b="1"/>
              <a:t>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00563" y="4868863"/>
            <a:ext cx="4322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b="1"/>
              <a:t>Подготовлено: зав.библиотекой </a:t>
            </a:r>
            <a:br>
              <a:rPr lang="ru-RU" b="1"/>
            </a:br>
            <a:r>
              <a:rPr lang="ru-RU" b="1"/>
              <a:t>МАОУ СОШ № 138 г. Екатеринбурга</a:t>
            </a:r>
            <a:br>
              <a:rPr lang="ru-RU" b="1"/>
            </a:br>
            <a:r>
              <a:rPr lang="ru-RU" b="1"/>
              <a:t> О.В.Никулиной</a:t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604250" cy="4857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4800" b="1" dirty="0" smtClean="0">
                <a:solidFill>
                  <a:srgbClr val="BF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Уральский регион: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4800" b="1" dirty="0" smtClean="0">
              <a:solidFill>
                <a:srgbClr val="BF23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BF2323"/>
                </a:solidFill>
              </a:rPr>
              <a:t>направил на фронт два миллиона солдат и офицеров, составивших основу легендарных уральских дивизий и корпусов;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BF2323"/>
                </a:solidFill>
              </a:rPr>
              <a:t>40 % всей военной продукции страны, включая танки, пушки, артиллерийские установки, стрелковое оружие и т.п.;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BF2323"/>
                </a:solidFill>
              </a:rPr>
              <a:t>в пунктах всеобуча военную подготовку прошли более 3 миллионов человек</a:t>
            </a:r>
            <a:r>
              <a:rPr lang="ru-RU" sz="2200" b="1" dirty="0" smtClean="0">
                <a:solidFill>
                  <a:srgbClr val="BF2323"/>
                </a:solidFill>
              </a:rPr>
              <a:t>;</a:t>
            </a:r>
          </a:p>
          <a:p>
            <a:pPr>
              <a:lnSpc>
                <a:spcPct val="90000"/>
              </a:lnSpc>
              <a:defRPr/>
            </a:pPr>
            <a:endParaRPr lang="ru-RU" sz="2200" b="1" dirty="0" smtClean="0">
              <a:solidFill>
                <a:srgbClr val="BF2323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ru-RU" sz="2200" b="1" dirty="0" smtClean="0">
              <a:solidFill>
                <a:srgbClr val="BF2323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188" y="0"/>
            <a:ext cx="80645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600" b="1" dirty="0">
                <a:solidFill>
                  <a:srgbClr val="BF23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огне сражений</a:t>
            </a:r>
          </a:p>
        </p:txBody>
      </p:sp>
      <p:pic>
        <p:nvPicPr>
          <p:cNvPr id="3076" name="Picture 5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87675" y="0"/>
            <a:ext cx="61563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Григорий Андреевич </a:t>
            </a:r>
            <a:r>
              <a:rPr lang="ru-RU" sz="4400" b="1" dirty="0" err="1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Речкалов</a:t>
            </a:r>
            <a:r>
              <a:rPr lang="ru-RU" sz="44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(1920-1990)</a:t>
            </a:r>
          </a:p>
        </p:txBody>
      </p:sp>
      <p:pic>
        <p:nvPicPr>
          <p:cNvPr id="4099" name="Picture 4" descr="BC44B01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E:\Война\Речкалов\Речкалов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650" y="115888"/>
            <a:ext cx="2008188" cy="2665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71775" y="1268413"/>
            <a:ext cx="6372225" cy="544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b="1" kern="0" dirty="0">
              <a:solidFill>
                <a:srgbClr val="BF2323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>
                <a:solidFill>
                  <a:srgbClr val="BF2323"/>
                </a:solidFill>
              </a:rPr>
              <a:t>Прошел боевой путь от рядового до командира авиационного истребительного полка;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>
                <a:solidFill>
                  <a:srgbClr val="BF2323"/>
                </a:solidFill>
              </a:rPr>
              <a:t>Совершил 526 боевых вылетов, провел 122 воздушных боя;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>
                <a:solidFill>
                  <a:srgbClr val="BF2323"/>
                </a:solidFill>
              </a:rPr>
              <a:t>Сбил 61 вражеский самолёт, был ранен;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>
                <a:solidFill>
                  <a:srgbClr val="BF2323"/>
                </a:solidFill>
              </a:rPr>
              <a:t>Дважды удостоен звания Герой Советского Союза (24 мая 1943 г., </a:t>
            </a:r>
            <a:r>
              <a:rPr lang="ru-RU" sz="2200" b="1" kern="0" dirty="0">
                <a:solidFill>
                  <a:srgbClr val="BF2323"/>
                </a:solidFill>
              </a:rPr>
              <a:t>                                1 </a:t>
            </a:r>
            <a:r>
              <a:rPr lang="ru-RU" sz="2200" b="1" kern="0" dirty="0">
                <a:solidFill>
                  <a:srgbClr val="BF2323"/>
                </a:solidFill>
              </a:rPr>
              <a:t>июля 1944 г.);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b="1" kern="0" dirty="0">
                <a:solidFill>
                  <a:srgbClr val="BF2323"/>
                </a:solidFill>
              </a:rPr>
              <a:t>Награжден орденами: Ленина, четырьмя – Красного Знамени, Александра Невского, двумя – Красной Звезды и восемью медалями.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b="1" kern="0" dirty="0">
              <a:solidFill>
                <a:srgbClr val="BF2323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BC44B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F2323"/>
                </a:solidFill>
              </a:rPr>
              <a:t>Родился 9 февраля 1920 года в деревне Худяково (ныне село Зайково), Ирбитского района, Свердловской области;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F2323"/>
                </a:solidFill>
              </a:rPr>
              <a:t>Учился в Зайковской и Большеистоксой школах;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F2323"/>
                </a:solidFill>
              </a:rPr>
              <a:t>Работал на Верх-Исетском металлургическом заводе и мукомольном заводе № 4;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F2323"/>
                </a:solidFill>
              </a:rPr>
              <a:t>Окончил Свердловский аэроклуб;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F2323"/>
                </a:solidFill>
              </a:rPr>
              <a:t>С 1938 года в рядах Красной Армии, в 1939 году окончил Пермскую военную авиационную школу пилотов. </a:t>
            </a:r>
          </a:p>
        </p:txBody>
      </p:sp>
      <p:pic>
        <p:nvPicPr>
          <p:cNvPr id="5124" name="Picture 2" descr="E:\Война\Речкалов\дом Речкалова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16013" y="4437063"/>
            <a:ext cx="3246437" cy="215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5" name="Picture 4" descr="&amp;IEcy;&amp;kcy;&amp;acy;&amp;tcy;&amp;iecy;&amp;rcy;&amp;icy;&amp;ncy;&amp;bcy;&amp;ucy;&amp;rcy;&amp;gcy; &amp;Vcy;&amp;iecy;&amp;rcy;&amp;khcy;-&amp;Icy;&amp;scy;&amp;iecy;&amp;tcy;&amp;scy;&amp;kcy;&amp;icy;&amp;jcy; &amp;zcy;&amp;acy;&amp;vcy;&amp;ocy;&amp;dcy; &amp;pcy;&amp;rcy;&amp;iecy;&amp;vcy;&amp;rcy;&amp;acy;&amp;tcy;&amp;icy;&amp;lcy;&amp;scy;&amp;yacy; &amp;vcy; &amp;vcy;&amp;ycy;&amp;scy;&amp;tcy;&amp;acy;&amp;vcy;&amp;ocy;&amp;chcy;&amp;ncy;&amp;ycy;&amp;jcy; &amp;zcy;…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148263" y="4437063"/>
            <a:ext cx="3233737" cy="215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pic>
        <p:nvPicPr>
          <p:cNvPr id="6148" name="Picture 5" descr="&amp;Icy;-153 &amp;Gcy;.&amp;Acy;.&amp;Rcy;&amp;iecy;&amp;chcy;&amp;kcy;&amp;acy;&amp;lcy;&amp;ocy;&amp;vcy;&amp;acy;.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051050" y="4262438"/>
            <a:ext cx="5400675" cy="2365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650" y="0"/>
            <a:ext cx="8388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Лето 1941 года…</a:t>
            </a:r>
          </a:p>
        </p:txBody>
      </p:sp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6151" name="Rectangle 2"/>
          <p:cNvSpPr txBox="1">
            <a:spLocks noChangeArrowheads="1"/>
          </p:cNvSpPr>
          <p:nvPr/>
        </p:nvSpPr>
        <p:spPr bwMode="auto">
          <a:xfrm>
            <a:off x="755650" y="981075"/>
            <a:ext cx="80645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/>
            <a:r>
              <a:rPr lang="ru-RU" sz="2400" b="1">
                <a:solidFill>
                  <a:srgbClr val="BF2323"/>
                </a:solidFill>
              </a:rPr>
              <a:t>		</a:t>
            </a:r>
            <a:r>
              <a:rPr lang="ru-RU" sz="2200" b="1">
                <a:solidFill>
                  <a:srgbClr val="BF2323"/>
                </a:solidFill>
              </a:rPr>
              <a:t>Свои первые боевые вылеты, на штурмовку войск противника, Г. А. Речкалов сделал на И-153 - биплане с синим хвостовым номером "13". В течение 1-й недели войны он выполнил около 30 боевых вылетов и провёл 10 воздушных боёв. На этой же машине он одержал свою первую победу - 27 Июня 1941 года залпом реактивных снарядов сбив одного из атаковавших его Ме-109. Позднее он говорил, что его 13-й номер "несчастливый для врага".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650" y="0"/>
            <a:ext cx="8388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Лето 1941 года…</a:t>
            </a:r>
          </a:p>
        </p:txBody>
      </p:sp>
      <p:sp>
        <p:nvSpPr>
          <p:cNvPr id="7173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7174" name="Rectangle 2"/>
          <p:cNvSpPr txBox="1">
            <a:spLocks noChangeArrowheads="1"/>
          </p:cNvSpPr>
          <p:nvPr/>
        </p:nvSpPr>
        <p:spPr bwMode="auto">
          <a:xfrm>
            <a:off x="611188" y="1052513"/>
            <a:ext cx="82089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200" b="1">
                <a:solidFill>
                  <a:srgbClr val="BF2323"/>
                </a:solidFill>
              </a:rPr>
              <a:t>		После тяжелого ранения (июль 1941 г.) врачебная комиссия вынесла тяжелый «приговор»: Речкалов не допускался к полетам на боевых самолетах… Разрешалось летать на легкомоторном ПО-2 и только в тылу. Григорий добился того, чтобы попасть в запасной истребительный авиаполк, где шло переучивание летчиков на  новые типы самолетов! Там он быстро освоил истребитель ЯК-1. </a:t>
            </a:r>
          </a:p>
        </p:txBody>
      </p:sp>
      <p:pic>
        <p:nvPicPr>
          <p:cNvPr id="7175" name="Picture 12" descr="&amp;Scy;&amp;ocy;&amp;vcy;&amp;iecy;&amp;tcy;&amp;scy;&amp;kcy;&amp;icy;&amp;jcy; &amp;icy;&amp;scy;&amp;tcy;&amp;rcy;&amp;iecy;&amp;bcy;&amp;icy;&amp;tcy;&amp;iecy;&amp;lcy;&amp;softcy; &amp;YAcy;&amp;kcy;-1 &amp;pcy;&amp;iecy;&amp;rcy;&amp;vcy;&amp;ycy;&amp;khcy; &amp;scy;&amp;iecy;&amp;rcy;&amp;icy;&amp;jcy;, &amp;zcy;&amp;acy;&amp;pcy;&amp;ucy;&amp;scy;&amp;kcy; &amp;dcy;&amp;vcy;&amp;icy;&amp;gcy;&amp;acy;&amp;tcy;&amp;iecy;&amp;lcy;&amp;yacy; &amp;vcy;&amp;rcy;…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042988" y="4149725"/>
            <a:ext cx="3529012" cy="2479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6100" y="3330575"/>
            <a:ext cx="27352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7177" name="Rectangle 2"/>
          <p:cNvSpPr txBox="1">
            <a:spLocks noChangeArrowheads="1"/>
          </p:cNvSpPr>
          <p:nvPr/>
        </p:nvSpPr>
        <p:spPr bwMode="auto">
          <a:xfrm>
            <a:off x="4500563" y="3789363"/>
            <a:ext cx="4248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200" b="1">
                <a:solidFill>
                  <a:srgbClr val="BF2323"/>
                </a:solidFill>
              </a:rPr>
              <a:t>		</a:t>
            </a:r>
          </a:p>
          <a:p>
            <a:pPr marL="342900" indent="-342900" algn="ctr"/>
            <a:r>
              <a:rPr lang="ru-RU" b="1"/>
              <a:t>	</a:t>
            </a:r>
            <a:r>
              <a:rPr lang="ru-RU" sz="2000" b="1"/>
              <a:t>Як-1 — советский одномоторный самолёт – истребитель Великой Отечественной войны;  производился с 1940 по 1944 годы; всего было построено 8734 самолёта всех модификаций.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650" y="-171450"/>
            <a:ext cx="83883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1942 год…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900113" y="836613"/>
            <a:ext cx="61928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ru-RU" sz="2400" b="1">
                <a:solidFill>
                  <a:srgbClr val="BF2323"/>
                </a:solidFill>
              </a:rPr>
              <a:t>в апреле 1942 года Г. Речкалов вернулся в свой полк, который к тому времени получил звание гвардейского и стал именоваться 16-й гвардейский истребительный авиационный полк;</a:t>
            </a:r>
          </a:p>
          <a:p>
            <a:pPr marL="342900" indent="-342900">
              <a:buFontTx/>
              <a:buChar char="•"/>
            </a:pPr>
            <a:r>
              <a:rPr lang="ru-RU" sz="2400" b="1">
                <a:solidFill>
                  <a:srgbClr val="BF2323"/>
                </a:solidFill>
              </a:rPr>
              <a:t>в декабре 1942 года удостоен первой боевой награды – ордена Красного Знамени;</a:t>
            </a:r>
          </a:p>
          <a:p>
            <a:pPr marL="342900" indent="-342900">
              <a:buFontTx/>
              <a:buChar char="•"/>
            </a:pPr>
            <a:r>
              <a:rPr lang="ru-RU" sz="2400" b="1">
                <a:solidFill>
                  <a:srgbClr val="BF2323"/>
                </a:solidFill>
              </a:rPr>
              <a:t>освоил американский истребитель «Аэрокобра».</a:t>
            </a:r>
          </a:p>
        </p:txBody>
      </p:sp>
      <p:pic>
        <p:nvPicPr>
          <p:cNvPr id="8199" name="Picture 9" descr="9D1ABDB9"/>
          <p:cNvPicPr>
            <a:picLocks noChangeAspect="1" noChangeArrowheads="1"/>
          </p:cNvPicPr>
          <p:nvPr/>
        </p:nvPicPr>
        <p:blipFill>
          <a:blip r:embed="rId4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3779838" y="4652963"/>
            <a:ext cx="4824412" cy="1979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00" name="Picture 15" descr="&amp;Zcy;&amp;acy;&amp;dcy;&amp;acy;&amp;chcy;&amp;icy;: &amp;pcy;&amp;rcy;&amp;ocy;&amp;scy;&amp;lcy;&amp;iecy;&amp;dcy;&amp;icy;&amp;tcy;&amp;softcy; &amp;ecy;&amp;tcy;&amp;acy;&amp;pcy;&amp;ycy; &amp;vcy;&amp;scy;&amp;iecy;&amp;jcy; &amp;zhcy;&amp;icy;&amp;zcy;&amp;ncy;&amp;icy; &amp;Ecy;&amp;ncy;&amp;dcy;&amp;iecy;&amp;lcy;&amp;yacy; &amp;Kcy;&amp;acy;&amp;rcy;&amp;lcy;&amp;ocy;&amp;vcy;&amp;icy;&amp;chcy;&amp;acy; &amp;Pcy;&amp;ucy;&amp;scy;&amp;ecy;&amp;pcy;&amp;acy;; &amp;vcy;&amp;ycy;&amp;yacy;&amp;scy;&amp;ncy;&amp;icy;&amp;tcy;&amp;softcy;, &amp;zcy;&amp;acy; &amp;kcy;&amp;acy;&amp;kcy;&amp;icy;&amp;iecy; &amp;zcy;&amp;acy;&amp;scy;&amp;lcy;&amp;ucy;&amp;gcy;&amp;icy; &amp;ocy;&amp;ncy; &amp;bcy;&amp;ycy;&amp;lcy; &amp;ncy;&amp;acy;&amp;gcy;&amp;rcy;&amp;acy;&amp;zhcy;&amp;dcy;&amp;iecy;&amp;ncy; &amp;ocy;&amp;rcy;&amp;dcy;&amp;iecy;&amp;ncy;&amp;ocy;&amp;mcy; &amp;gcy;&amp;iecy;&amp;rcy;&amp;ocy;&amp;yacy; &amp;Scy;&amp;ocy;&amp;vcy;&amp;iecy;&amp;tcy;&amp;scy;&amp;kcy;&amp;ocy;&amp;g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</a:blip>
          <a:srcRect/>
          <a:stretch>
            <a:fillRect/>
          </a:stretch>
        </p:blipFill>
        <p:spPr bwMode="auto">
          <a:xfrm>
            <a:off x="6875463" y="1989138"/>
            <a:ext cx="204628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24300" y="-171450"/>
            <a:ext cx="52197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 dirty="0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1943 год…</a:t>
            </a: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9222" name="Rectangle 2"/>
          <p:cNvSpPr txBox="1">
            <a:spLocks noChangeArrowheads="1"/>
          </p:cNvSpPr>
          <p:nvPr/>
        </p:nvSpPr>
        <p:spPr bwMode="auto">
          <a:xfrm>
            <a:off x="4067175" y="1052513"/>
            <a:ext cx="48244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ru-RU" b="1">
                <a:solidFill>
                  <a:srgbClr val="BF2323"/>
                </a:solidFill>
              </a:rPr>
              <a:t> </a:t>
            </a:r>
            <a:r>
              <a:rPr lang="ru-RU" sz="2200" b="1">
                <a:solidFill>
                  <a:srgbClr val="BF2323"/>
                </a:solidFill>
              </a:rPr>
              <a:t>8 апреля 1943 года эскадрилья истребителей под командованием капитана А. И. Покрышкина, а именно в этой эскадрилье служил Григорий Речкалов, перебазировалась на краснодарский аэродром; </a:t>
            </a:r>
          </a:p>
          <a:p>
            <a:pPr marL="342900" indent="-342900">
              <a:buFontTx/>
              <a:buChar char="•"/>
            </a:pPr>
            <a:r>
              <a:rPr lang="ru-RU" sz="2200" b="1">
                <a:solidFill>
                  <a:srgbClr val="BF2323"/>
                </a:solidFill>
              </a:rPr>
              <a:t>за мужество и самоотверженность, проявленные в воздушных боях, 24 мая 1943 года старшему лейтенанту Григорию Андреевичу Речкалову было присвоено звание Героя Советского Союза.</a:t>
            </a:r>
          </a:p>
        </p:txBody>
      </p:sp>
      <p:pic>
        <p:nvPicPr>
          <p:cNvPr id="9223" name="Picture 12" descr="&amp;Fcy;&amp;ocy;&amp;tcy;&amp;ocy;&amp;gcy;&amp;rcy;&amp;acy;&amp;fcy;&amp;icy;&amp;yacy; &amp;Acy;&amp;lcy;&amp;iecy;&amp;kcy;&amp;scy;&amp;acy;&amp;ncy;&amp;dcy;&amp;rcy; &amp;Pcy;&amp;ocy;&amp;kcy;&amp;rcy;&amp;ycy;&amp;shcy;&amp;kcy;&amp;icy;&amp;ncy; (Photo of Alexandr Pokryshkin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8913"/>
            <a:ext cx="2808287" cy="2197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755650" y="2420938"/>
            <a:ext cx="31670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Трижды Герой Советского Союза летчик-истребитель Александр Иванович Покрышкин</a:t>
            </a:r>
          </a:p>
        </p:txBody>
      </p:sp>
      <p:pic>
        <p:nvPicPr>
          <p:cNvPr id="9225" name="Picture 16" descr="&amp;Scy;&amp;ocy;&amp;lcy;&amp;dcy;&amp;acy;&amp;tcy;&amp;ycy; &amp;Pcy;&amp;ocy;&amp;bcy;&amp;iecy;&amp;dcy;&amp;ycy;. &amp;Vcy;&amp;ocy;&amp;iecy;&amp;ncy;&amp;ncy;&amp;ycy;&amp;iecy; &amp;fcy;&amp;ocy;&amp;tcy;&amp;ocy;&amp;gcy;&amp;rcy;&amp;acy;&amp;fcy;&amp;icy;&amp;icy; &amp;icy; &amp;rcy;&amp;acy;&amp;scy;&amp;scy;&amp;kcy;&amp;acy;&amp;zcy;&amp;ycy; &amp;ocy; &amp;vcy;&amp;ocy;&amp;jcy;&amp;n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221163"/>
            <a:ext cx="8778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C44B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 contrast="30000"/>
          </a:blip>
          <a:srcRect t="20132" r="94183" b="62914"/>
          <a:stretch>
            <a:fillRect/>
          </a:stretch>
        </p:blipFill>
        <p:spPr>
          <a:xfrm>
            <a:off x="0" y="0"/>
            <a:ext cx="706438" cy="685800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1889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kern="0" dirty="0">
              <a:solidFill>
                <a:srgbClr val="BF2323"/>
              </a:solidFill>
              <a:latin typeface="+mn-lt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11638" y="-171450"/>
            <a:ext cx="49323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6000" b="1">
                <a:solidFill>
                  <a:srgbClr val="BF23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1943 год…</a:t>
            </a:r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971550" y="404813"/>
            <a:ext cx="83883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2400" b="1">
              <a:solidFill>
                <a:srgbClr val="BF2323"/>
              </a:solidFill>
            </a:endParaRP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3924300" y="908050"/>
            <a:ext cx="48958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/>
            <a:r>
              <a:rPr lang="ru-RU" sz="2200" b="1">
                <a:solidFill>
                  <a:srgbClr val="BF2323"/>
                </a:solidFill>
              </a:rPr>
              <a:t>		Беспредельно храбрый лично, удалой, полный презрения к врагам, Г.А.Речкалов воевал на разукрашенной "Аэрокобре", помимо стандартной окраски и элементов быстрого распознавания, несшей звёзды по числу сбитых врагов и грозные буквы РГА (инициалы лётчика) на хвостовой части фюзеляжа.</a:t>
            </a:r>
          </a:p>
        </p:txBody>
      </p:sp>
      <p:pic>
        <p:nvPicPr>
          <p:cNvPr id="10247" name="Picture 8" descr="P-39N &amp;Gcy;.&amp;Rcy;&amp;iecy;&amp;chcy;&amp;kcy;&amp;acy;&amp;lcy;&amp;ocy;&amp;vcy;&amp;acy;.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827088" y="2349500"/>
            <a:ext cx="2881312" cy="2151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8" name="Picture 9" descr="rechkal2"/>
          <p:cNvPicPr>
            <a:picLocks noChangeAspect="1" noChangeArrowheads="1"/>
          </p:cNvPicPr>
          <p:nvPr/>
        </p:nvPicPr>
        <p:blipFill>
          <a:blip r:embed="rId5" cstate="print">
            <a:lum bright="-6000" contrast="30000"/>
          </a:blip>
          <a:srcRect/>
          <a:stretch>
            <a:fillRect/>
          </a:stretch>
        </p:blipFill>
        <p:spPr bwMode="auto">
          <a:xfrm>
            <a:off x="827088" y="188913"/>
            <a:ext cx="2881312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9" name="Picture 10" descr="&amp;Gcy;&amp;rcy;&amp;icy;&amp;gcy;&amp;ocy;&amp;rcy;&amp;icy;&amp;jcy; &amp;Acy;&amp;ncy;&amp;dcy;&amp;rcy;&amp;iecy;&amp;iecy;&amp;vcy;&amp;icy;&amp;chcy; &amp;Rcy;&amp;iecy;&amp;chcy;&amp;kcy;&amp;acy;&amp;lcy;&amp;ocy;&amp;vcy; – &amp;ocy;&amp;dcy;&amp;icy;&amp;ncy; &amp;icy;&amp;zcy; &amp;ncy;&amp;iecy;&amp;zcy;&amp;acy;&amp;scy;&amp;lcy;&amp;ucy;&amp;zhcy;&amp;iecy;&amp;ncy;&amp;ncy;&amp;ocy; &amp;zcy;&amp;acy;&amp;bcy;&amp;ycy;&amp;tcy;&amp;ycy;&amp;khcy; &amp;scy;&amp;ocy;&amp;vcy;&amp;iecy;&amp;tcy;&amp;scy;&amp;kcy;&amp;icy;&amp;khcy; &amp;acy;&amp;scy;&amp;ocy;&amp;v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157788"/>
            <a:ext cx="4538662" cy="1430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591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В огне сражений        Великой войны…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Морозова</dc:creator>
  <cp:lastModifiedBy>Библиотека</cp:lastModifiedBy>
  <cp:revision>53</cp:revision>
  <dcterms:created xsi:type="dcterms:W3CDTF">2009-12-13T05:03:52Z</dcterms:created>
  <dcterms:modified xsi:type="dcterms:W3CDTF">2020-02-14T04:54:33Z</dcterms:modified>
</cp:coreProperties>
</file>