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9" r:id="rId5"/>
    <p:sldId id="264" r:id="rId6"/>
    <p:sldId id="257" r:id="rId7"/>
    <p:sldId id="266" r:id="rId8"/>
    <p:sldId id="263" r:id="rId9"/>
    <p:sldId id="267" r:id="rId10"/>
    <p:sldId id="262" r:id="rId11"/>
    <p:sldId id="271" r:id="rId12"/>
    <p:sldId id="265" r:id="rId13"/>
    <p:sldId id="268" r:id="rId14"/>
    <p:sldId id="269" r:id="rId15"/>
    <p:sldId id="270"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79" autoAdjust="0"/>
    <p:restoredTop sz="94664" autoAdjust="0"/>
  </p:normalViewPr>
  <p:slideViewPr>
    <p:cSldViewPr>
      <p:cViewPr varScale="1">
        <p:scale>
          <a:sx n="86" d="100"/>
          <a:sy n="86" d="100"/>
        </p:scale>
        <p:origin x="-102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9B90A62-F3AD-49F7-826C-080574C6EB84}"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281DCE3-EE4D-49B7-91A1-112F7409FCDC}"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1208786-C474-4AD4-820A-EE84B4A780BB}"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5375471-BD4F-4316-8DE4-1BCE23DC6B5C}"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205D96D-855A-4542-8A48-F812A9958BAB}"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B9F0892-208B-405A-90F1-1AEEA847A0DD}"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3BA21821-2960-461F-BCB5-5E7D5DA2E9A3}"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C6B0FA59-DD54-4B53-B395-34A102523531}"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B8B95819-6ED7-4152-95B9-E2CEA10168E8}"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12D379B-0308-4A85-8B83-015BFDD12010}"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29C1C43-2385-4B1D-8594-350B6341CDD2}"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0357467-5D3F-4269-8124-52B6E9285B0B}"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0" y="762000"/>
            <a:ext cx="7848600" cy="3505200"/>
          </a:xfrm>
          <a:noFill/>
          <a:ln/>
        </p:spPr>
        <p:txBody>
          <a:bodyPr/>
          <a:lstStyle/>
          <a:p>
            <a:r>
              <a:rPr lang="ru-RU" b="1" dirty="0">
                <a:solidFill>
                  <a:srgbClr val="FF3300"/>
                </a:solidFill>
                <a:effectLst>
                  <a:outerShdw blurRad="38100" dist="38100" dir="2700000" algn="tl">
                    <a:srgbClr val="000000"/>
                  </a:outerShdw>
                </a:effectLst>
                <a:latin typeface="Times New Roman" pitchFamily="18" charset="0"/>
              </a:rPr>
              <a:t/>
            </a:r>
            <a:br>
              <a:rPr lang="ru-RU" b="1" dirty="0">
                <a:solidFill>
                  <a:srgbClr val="FF3300"/>
                </a:solidFill>
                <a:effectLst>
                  <a:outerShdw blurRad="38100" dist="38100" dir="2700000" algn="tl">
                    <a:srgbClr val="000000"/>
                  </a:outerShdw>
                </a:effectLst>
                <a:latin typeface="Times New Roman" pitchFamily="18" charset="0"/>
              </a:rPr>
            </a:br>
            <a:r>
              <a:rPr lang="ru-RU" b="1" dirty="0">
                <a:solidFill>
                  <a:srgbClr val="FF3300"/>
                </a:solidFill>
                <a:effectLst>
                  <a:outerShdw blurRad="38100" dist="38100" dir="2700000" algn="tl">
                    <a:srgbClr val="000000"/>
                  </a:outerShdw>
                </a:effectLst>
                <a:latin typeface="Times New Roman" pitchFamily="18" charset="0"/>
              </a:rPr>
              <a:t>НАРОДНЫЙ ПОДВИГ</a:t>
            </a:r>
            <a:br>
              <a:rPr lang="ru-RU" b="1" dirty="0">
                <a:solidFill>
                  <a:srgbClr val="FF3300"/>
                </a:solidFill>
                <a:effectLst>
                  <a:outerShdw blurRad="38100" dist="38100" dir="2700000" algn="tl">
                    <a:srgbClr val="000000"/>
                  </a:outerShdw>
                </a:effectLst>
                <a:latin typeface="Times New Roman" pitchFamily="18" charset="0"/>
              </a:rPr>
            </a:br>
            <a:r>
              <a:rPr lang="ru-RU" b="1" dirty="0">
                <a:solidFill>
                  <a:srgbClr val="FF3300"/>
                </a:solidFill>
                <a:effectLst>
                  <a:outerShdw blurRad="38100" dist="38100" dir="2700000" algn="tl">
                    <a:srgbClr val="000000"/>
                  </a:outerShdw>
                </a:effectLst>
                <a:latin typeface="Times New Roman" pitchFamily="18" charset="0"/>
              </a:rPr>
              <a:t/>
            </a:r>
            <a:br>
              <a:rPr lang="ru-RU" b="1" dirty="0">
                <a:solidFill>
                  <a:srgbClr val="FF3300"/>
                </a:solidFill>
                <a:effectLst>
                  <a:outerShdw blurRad="38100" dist="38100" dir="2700000" algn="tl">
                    <a:srgbClr val="000000"/>
                  </a:outerShdw>
                </a:effectLst>
                <a:latin typeface="Times New Roman" pitchFamily="18" charset="0"/>
              </a:rPr>
            </a:br>
            <a:r>
              <a:rPr lang="ru-RU" sz="3600" b="1" dirty="0">
                <a:solidFill>
                  <a:srgbClr val="FF3300"/>
                </a:solidFill>
                <a:latin typeface="Times New Roman" pitchFamily="18" charset="0"/>
              </a:rPr>
              <a:t>Уральский Добровольческий танковый корпус</a:t>
            </a:r>
          </a:p>
        </p:txBody>
      </p:sp>
      <p:sp>
        <p:nvSpPr>
          <p:cNvPr id="4099" name="Rectangle 3"/>
          <p:cNvSpPr>
            <a:spLocks noGrp="1" noChangeArrowheads="1"/>
          </p:cNvSpPr>
          <p:nvPr>
            <p:ph type="subTitle" idx="1"/>
          </p:nvPr>
        </p:nvSpPr>
        <p:spPr>
          <a:xfrm>
            <a:off x="1676400" y="4953000"/>
            <a:ext cx="6400800" cy="609600"/>
          </a:xfrm>
        </p:spPr>
        <p:txBody>
          <a:bodyPr/>
          <a:lstStyle/>
          <a:p>
            <a:r>
              <a:rPr lang="ru-RU" sz="2800" b="1" dirty="0">
                <a:solidFill>
                  <a:schemeClr val="accent2"/>
                </a:solidFill>
                <a:latin typeface="Times New Roman" pitchFamily="18" charset="0"/>
              </a:rPr>
              <a:t>Выставка в школьной библиотеке</a:t>
            </a:r>
          </a:p>
        </p:txBody>
      </p:sp>
      <p:pic>
        <p:nvPicPr>
          <p:cNvPr id="4101" name="Picture 5" descr="7D098353"/>
          <p:cNvPicPr>
            <a:picLocks noChangeAspect="1" noChangeArrowheads="1"/>
          </p:cNvPicPr>
          <p:nvPr/>
        </p:nvPicPr>
        <p:blipFill>
          <a:blip r:embed="rId2" cstate="print">
            <a:clrChange>
              <a:clrFrom>
                <a:srgbClr val="D6CFBF"/>
              </a:clrFrom>
              <a:clrTo>
                <a:srgbClr val="D6CFBF">
                  <a:alpha val="0"/>
                </a:srgbClr>
              </a:clrTo>
            </a:clrChange>
            <a:lum contrast="12000"/>
          </a:blip>
          <a:srcRect l="1274" t="67606" r="21040" b="18527"/>
          <a:stretch>
            <a:fillRect/>
          </a:stretch>
        </p:blipFill>
        <p:spPr bwMode="auto">
          <a:xfrm>
            <a:off x="2590800" y="5686425"/>
            <a:ext cx="3886200" cy="10191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EC19970B"/>
          <p:cNvPicPr>
            <a:picLocks noChangeAspect="1" noChangeArrowheads="1"/>
          </p:cNvPicPr>
          <p:nvPr>
            <p:ph type="body" idx="1"/>
          </p:nvPr>
        </p:nvPicPr>
        <p:blipFill>
          <a:blip r:embed="rId2" cstate="print"/>
          <a:srcRect/>
          <a:stretch>
            <a:fillRect/>
          </a:stretch>
        </p:blipFill>
        <p:spPr>
          <a:xfrm>
            <a:off x="2895600" y="2819400"/>
            <a:ext cx="2220913" cy="3048000"/>
          </a:xfrm>
          <a:noFill/>
          <a:ln>
            <a:solidFill>
              <a:srgbClr val="FF3300"/>
            </a:solidFill>
          </a:ln>
        </p:spPr>
      </p:pic>
      <p:pic>
        <p:nvPicPr>
          <p:cNvPr id="11269" name="Picture 5" descr="16AE1051"/>
          <p:cNvPicPr>
            <a:picLocks noChangeAspect="1" noChangeArrowheads="1"/>
          </p:cNvPicPr>
          <p:nvPr/>
        </p:nvPicPr>
        <p:blipFill>
          <a:blip r:embed="rId3" cstate="print"/>
          <a:srcRect/>
          <a:stretch>
            <a:fillRect/>
          </a:stretch>
        </p:blipFill>
        <p:spPr bwMode="auto">
          <a:xfrm>
            <a:off x="0" y="0"/>
            <a:ext cx="2663825" cy="3657600"/>
          </a:xfrm>
          <a:prstGeom prst="rect">
            <a:avLst/>
          </a:prstGeom>
          <a:noFill/>
          <a:ln w="9525">
            <a:solidFill>
              <a:srgbClr val="FF3300"/>
            </a:solidFill>
            <a:miter lim="800000"/>
            <a:headEnd/>
            <a:tailEnd/>
          </a:ln>
        </p:spPr>
      </p:pic>
      <p:pic>
        <p:nvPicPr>
          <p:cNvPr id="11271" name="Picture 7" descr="3F34222D"/>
          <p:cNvPicPr>
            <a:picLocks noChangeAspect="1" noChangeArrowheads="1"/>
          </p:cNvPicPr>
          <p:nvPr/>
        </p:nvPicPr>
        <p:blipFill>
          <a:blip r:embed="rId4" cstate="print"/>
          <a:srcRect/>
          <a:stretch>
            <a:fillRect/>
          </a:stretch>
        </p:blipFill>
        <p:spPr bwMode="auto">
          <a:xfrm>
            <a:off x="3124200" y="228600"/>
            <a:ext cx="5257800" cy="2330450"/>
          </a:xfrm>
          <a:prstGeom prst="rect">
            <a:avLst/>
          </a:prstGeom>
          <a:noFill/>
          <a:ln w="9525">
            <a:solidFill>
              <a:srgbClr val="FF3300"/>
            </a:solidFill>
            <a:miter lim="800000"/>
            <a:headEnd/>
            <a:tailEnd/>
          </a:ln>
        </p:spPr>
      </p:pic>
      <p:pic>
        <p:nvPicPr>
          <p:cNvPr id="11272" name="Picture 8" descr="7D098353"/>
          <p:cNvPicPr>
            <a:picLocks noChangeAspect="1" noChangeArrowheads="1"/>
          </p:cNvPicPr>
          <p:nvPr/>
        </p:nvPicPr>
        <p:blipFill>
          <a:blip r:embed="rId5" cstate="print">
            <a:clrChange>
              <a:clrFrom>
                <a:srgbClr val="D6CFBF"/>
              </a:clrFrom>
              <a:clrTo>
                <a:srgbClr val="D6CFBF">
                  <a:alpha val="0"/>
                </a:srgbClr>
              </a:clrTo>
            </a:clrChange>
            <a:lum contrast="12000"/>
          </a:blip>
          <a:srcRect l="1274" t="67606" r="21040" b="18527"/>
          <a:stretch>
            <a:fillRect/>
          </a:stretch>
        </p:blipFill>
        <p:spPr bwMode="auto">
          <a:xfrm>
            <a:off x="2819400" y="5857875"/>
            <a:ext cx="3810000" cy="1000125"/>
          </a:xfrm>
          <a:prstGeom prst="rect">
            <a:avLst/>
          </a:prstGeom>
          <a:noFill/>
        </p:spPr>
      </p:pic>
      <p:sp>
        <p:nvSpPr>
          <p:cNvPr id="11273" name="Rectangle 9"/>
          <p:cNvSpPr>
            <a:spLocks noChangeArrowheads="1"/>
          </p:cNvSpPr>
          <p:nvPr/>
        </p:nvSpPr>
        <p:spPr bwMode="auto">
          <a:xfrm>
            <a:off x="5257800" y="3124200"/>
            <a:ext cx="3886200" cy="2667000"/>
          </a:xfrm>
          <a:prstGeom prst="rect">
            <a:avLst/>
          </a:prstGeom>
          <a:solidFill>
            <a:srgbClr val="FFFFCC"/>
          </a:solidFill>
          <a:ln w="9525">
            <a:noFill/>
            <a:miter lim="800000"/>
            <a:headEnd/>
            <a:tailEnd/>
          </a:ln>
          <a:effectLst/>
        </p:spPr>
        <p:txBody>
          <a:bodyPr/>
          <a:lstStyle/>
          <a:p>
            <a:pPr marL="342900" indent="-342900">
              <a:lnSpc>
                <a:spcPct val="80000"/>
              </a:lnSpc>
              <a:spcBef>
                <a:spcPct val="20000"/>
              </a:spcBef>
            </a:pPr>
            <a:r>
              <a:rPr lang="ru-RU" sz="2200">
                <a:latin typeface="Times New Roman" pitchFamily="18" charset="0"/>
              </a:rPr>
              <a:t> Войтенко А.А. Пьедесталы бессмертия: Памятники и памятные места Великой Отечественной войны Свердловска-Екатеринбурга. – Екатеринбург: Изд. «Пре-пресс бюро «Генри Пушель», 2010. – с. 50-54.</a:t>
            </a:r>
          </a:p>
        </p:txBody>
      </p:sp>
      <p:sp>
        <p:nvSpPr>
          <p:cNvPr id="11274" name="Rectangle 10"/>
          <p:cNvSpPr>
            <a:spLocks noChangeArrowheads="1"/>
          </p:cNvSpPr>
          <p:nvPr/>
        </p:nvSpPr>
        <p:spPr bwMode="auto">
          <a:xfrm>
            <a:off x="-152400" y="3810000"/>
            <a:ext cx="2819400" cy="1752600"/>
          </a:xfrm>
          <a:prstGeom prst="rect">
            <a:avLst/>
          </a:prstGeom>
          <a:solidFill>
            <a:srgbClr val="FFFFCC"/>
          </a:solidFill>
          <a:ln w="9525">
            <a:noFill/>
            <a:miter lim="800000"/>
            <a:headEnd/>
            <a:tailEnd/>
          </a:ln>
          <a:effectLst/>
        </p:spPr>
        <p:txBody>
          <a:bodyPr/>
          <a:lstStyle/>
          <a:p>
            <a:pPr marL="342900" indent="-342900" algn="ctr">
              <a:lnSpc>
                <a:spcPct val="80000"/>
              </a:lnSpc>
              <a:spcBef>
                <a:spcPct val="20000"/>
              </a:spcBef>
            </a:pPr>
            <a:r>
              <a:rPr lang="ru-RU" sz="2200">
                <a:latin typeface="Times New Roman" pitchFamily="18" charset="0"/>
              </a:rPr>
              <a:t> Памятник Уральскому Добровольческому танковому корпусу в Екатеринбурге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1000" fill="hold"/>
                                        <p:tgtEl>
                                          <p:spTgt spid="11269"/>
                                        </p:tgtEl>
                                        <p:attrNameLst>
                                          <p:attrName>ppt_w</p:attrName>
                                        </p:attrNameLst>
                                      </p:cBhvr>
                                      <p:tavLst>
                                        <p:tav tm="0">
                                          <p:val>
                                            <p:strVal val="#ppt_w*0.70"/>
                                          </p:val>
                                        </p:tav>
                                        <p:tav tm="100000">
                                          <p:val>
                                            <p:strVal val="#ppt_w"/>
                                          </p:val>
                                        </p:tav>
                                      </p:tavLst>
                                    </p:anim>
                                    <p:anim calcmode="lin" valueType="num">
                                      <p:cBhvr>
                                        <p:cTn id="8" dur="1000" fill="hold"/>
                                        <p:tgtEl>
                                          <p:spTgt spid="11269"/>
                                        </p:tgtEl>
                                        <p:attrNameLst>
                                          <p:attrName>ppt_h</p:attrName>
                                        </p:attrNameLst>
                                      </p:cBhvr>
                                      <p:tavLst>
                                        <p:tav tm="0">
                                          <p:val>
                                            <p:strVal val="#ppt_h"/>
                                          </p:val>
                                        </p:tav>
                                        <p:tav tm="100000">
                                          <p:val>
                                            <p:strVal val="#ppt_h"/>
                                          </p:val>
                                        </p:tav>
                                      </p:tavLst>
                                    </p:anim>
                                    <p:animEffect transition="in" filter="fade">
                                      <p:cBhvr>
                                        <p:cTn id="9" dur="1000"/>
                                        <p:tgtEl>
                                          <p:spTgt spid="11269"/>
                                        </p:tgtEl>
                                      </p:cBhvr>
                                    </p:animEffect>
                                  </p:childTnLst>
                                </p:cTn>
                              </p:par>
                              <p:par>
                                <p:cTn id="10" presetID="10" presetClass="entr" presetSubtype="0" fill="hold" nodeType="withEffect">
                                  <p:stCondLst>
                                    <p:cond delay="0"/>
                                  </p:stCondLst>
                                  <p:childTnLst>
                                    <p:set>
                                      <p:cBhvr>
                                        <p:cTn id="11" dur="1" fill="hold">
                                          <p:stCondLst>
                                            <p:cond delay="0"/>
                                          </p:stCondLst>
                                        </p:cTn>
                                        <p:tgtEl>
                                          <p:spTgt spid="11272"/>
                                        </p:tgtEl>
                                        <p:attrNameLst>
                                          <p:attrName>style.visibility</p:attrName>
                                        </p:attrNameLst>
                                      </p:cBhvr>
                                      <p:to>
                                        <p:strVal val="visible"/>
                                      </p:to>
                                    </p:set>
                                    <p:animEffect transition="in" filter="fade">
                                      <p:cBhvr>
                                        <p:cTn id="12" dur="1000"/>
                                        <p:tgtEl>
                                          <p:spTgt spid="11272"/>
                                        </p:tgtEl>
                                      </p:cBhvr>
                                    </p:animEffect>
                                  </p:childTnLst>
                                </p:cTn>
                              </p:par>
                              <p:par>
                                <p:cTn id="13" presetID="55" presetClass="entr" presetSubtype="0" fill="hold" nodeType="withEffect">
                                  <p:stCondLst>
                                    <p:cond delay="0"/>
                                  </p:stCondLst>
                                  <p:childTnLst>
                                    <p:set>
                                      <p:cBhvr>
                                        <p:cTn id="14" dur="1" fill="hold">
                                          <p:stCondLst>
                                            <p:cond delay="0"/>
                                          </p:stCondLst>
                                        </p:cTn>
                                        <p:tgtEl>
                                          <p:spTgt spid="11271"/>
                                        </p:tgtEl>
                                        <p:attrNameLst>
                                          <p:attrName>style.visibility</p:attrName>
                                        </p:attrNameLst>
                                      </p:cBhvr>
                                      <p:to>
                                        <p:strVal val="visible"/>
                                      </p:to>
                                    </p:set>
                                    <p:anim calcmode="lin" valueType="num">
                                      <p:cBhvr>
                                        <p:cTn id="15" dur="1000" fill="hold"/>
                                        <p:tgtEl>
                                          <p:spTgt spid="11271"/>
                                        </p:tgtEl>
                                        <p:attrNameLst>
                                          <p:attrName>ppt_w</p:attrName>
                                        </p:attrNameLst>
                                      </p:cBhvr>
                                      <p:tavLst>
                                        <p:tav tm="0">
                                          <p:val>
                                            <p:strVal val="#ppt_w*0.70"/>
                                          </p:val>
                                        </p:tav>
                                        <p:tav tm="100000">
                                          <p:val>
                                            <p:strVal val="#ppt_w"/>
                                          </p:val>
                                        </p:tav>
                                      </p:tavLst>
                                    </p:anim>
                                    <p:anim calcmode="lin" valueType="num">
                                      <p:cBhvr>
                                        <p:cTn id="16" dur="1000" fill="hold"/>
                                        <p:tgtEl>
                                          <p:spTgt spid="11271"/>
                                        </p:tgtEl>
                                        <p:attrNameLst>
                                          <p:attrName>ppt_h</p:attrName>
                                        </p:attrNameLst>
                                      </p:cBhvr>
                                      <p:tavLst>
                                        <p:tav tm="0">
                                          <p:val>
                                            <p:strVal val="#ppt_h"/>
                                          </p:val>
                                        </p:tav>
                                        <p:tav tm="100000">
                                          <p:val>
                                            <p:strVal val="#ppt_h"/>
                                          </p:val>
                                        </p:tav>
                                      </p:tavLst>
                                    </p:anim>
                                    <p:animEffect transition="in" filter="fade">
                                      <p:cBhvr>
                                        <p:cTn id="17" dur="1000"/>
                                        <p:tgtEl>
                                          <p:spTgt spid="11271"/>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1274"/>
                                        </p:tgtEl>
                                        <p:attrNameLst>
                                          <p:attrName>style.visibility</p:attrName>
                                        </p:attrNameLst>
                                      </p:cBhvr>
                                      <p:to>
                                        <p:strVal val="visible"/>
                                      </p:to>
                                    </p:set>
                                    <p:anim calcmode="lin" valueType="num">
                                      <p:cBhvr>
                                        <p:cTn id="20" dur="1000" fill="hold"/>
                                        <p:tgtEl>
                                          <p:spTgt spid="11274"/>
                                        </p:tgtEl>
                                        <p:attrNameLst>
                                          <p:attrName>ppt_w</p:attrName>
                                        </p:attrNameLst>
                                      </p:cBhvr>
                                      <p:tavLst>
                                        <p:tav tm="0">
                                          <p:val>
                                            <p:strVal val="#ppt_w*0.70"/>
                                          </p:val>
                                        </p:tav>
                                        <p:tav tm="100000">
                                          <p:val>
                                            <p:strVal val="#ppt_w"/>
                                          </p:val>
                                        </p:tav>
                                      </p:tavLst>
                                    </p:anim>
                                    <p:anim calcmode="lin" valueType="num">
                                      <p:cBhvr>
                                        <p:cTn id="21" dur="1000" fill="hold"/>
                                        <p:tgtEl>
                                          <p:spTgt spid="11274"/>
                                        </p:tgtEl>
                                        <p:attrNameLst>
                                          <p:attrName>ppt_h</p:attrName>
                                        </p:attrNameLst>
                                      </p:cBhvr>
                                      <p:tavLst>
                                        <p:tav tm="0">
                                          <p:val>
                                            <p:strVal val="#ppt_h"/>
                                          </p:val>
                                        </p:tav>
                                        <p:tav tm="100000">
                                          <p:val>
                                            <p:strVal val="#ppt_h"/>
                                          </p:val>
                                        </p:tav>
                                      </p:tavLst>
                                    </p:anim>
                                    <p:animEffect transition="in" filter="fade">
                                      <p:cBhvr>
                                        <p:cTn id="22" dur="1000"/>
                                        <p:tgtEl>
                                          <p:spTgt spid="11274"/>
                                        </p:tgtEl>
                                      </p:cBhvr>
                                    </p:animEffect>
                                  </p:childTnLst>
                                </p:cTn>
                              </p:par>
                            </p:childTnLst>
                          </p:cTn>
                        </p:par>
                        <p:par>
                          <p:cTn id="23" fill="hold">
                            <p:stCondLst>
                              <p:cond delay="1000"/>
                            </p:stCondLst>
                            <p:childTnLst>
                              <p:par>
                                <p:cTn id="24" presetID="55" presetClass="entr" presetSubtype="0" fill="hold" nodeType="afterEffect">
                                  <p:stCondLst>
                                    <p:cond delay="0"/>
                                  </p:stCondLst>
                                  <p:childTnLst>
                                    <p:set>
                                      <p:cBhvr>
                                        <p:cTn id="25" dur="1" fill="hold">
                                          <p:stCondLst>
                                            <p:cond delay="0"/>
                                          </p:stCondLst>
                                        </p:cTn>
                                        <p:tgtEl>
                                          <p:spTgt spid="11268"/>
                                        </p:tgtEl>
                                        <p:attrNameLst>
                                          <p:attrName>style.visibility</p:attrName>
                                        </p:attrNameLst>
                                      </p:cBhvr>
                                      <p:to>
                                        <p:strVal val="visible"/>
                                      </p:to>
                                    </p:set>
                                    <p:anim calcmode="lin" valueType="num">
                                      <p:cBhvr>
                                        <p:cTn id="26" dur="1000" fill="hold"/>
                                        <p:tgtEl>
                                          <p:spTgt spid="11268"/>
                                        </p:tgtEl>
                                        <p:attrNameLst>
                                          <p:attrName>ppt_w</p:attrName>
                                        </p:attrNameLst>
                                      </p:cBhvr>
                                      <p:tavLst>
                                        <p:tav tm="0">
                                          <p:val>
                                            <p:strVal val="#ppt_w*0.70"/>
                                          </p:val>
                                        </p:tav>
                                        <p:tav tm="100000">
                                          <p:val>
                                            <p:strVal val="#ppt_w"/>
                                          </p:val>
                                        </p:tav>
                                      </p:tavLst>
                                    </p:anim>
                                    <p:anim calcmode="lin" valueType="num">
                                      <p:cBhvr>
                                        <p:cTn id="27" dur="1000" fill="hold"/>
                                        <p:tgtEl>
                                          <p:spTgt spid="11268"/>
                                        </p:tgtEl>
                                        <p:attrNameLst>
                                          <p:attrName>ppt_h</p:attrName>
                                        </p:attrNameLst>
                                      </p:cBhvr>
                                      <p:tavLst>
                                        <p:tav tm="0">
                                          <p:val>
                                            <p:strVal val="#ppt_h"/>
                                          </p:val>
                                        </p:tav>
                                        <p:tav tm="100000">
                                          <p:val>
                                            <p:strVal val="#ppt_h"/>
                                          </p:val>
                                        </p:tav>
                                      </p:tavLst>
                                    </p:anim>
                                    <p:animEffect transition="in" filter="fade">
                                      <p:cBhvr>
                                        <p:cTn id="28" dur="1000"/>
                                        <p:tgtEl>
                                          <p:spTgt spid="11268"/>
                                        </p:tgtEl>
                                      </p:cBhvr>
                                    </p:animEffect>
                                  </p:childTnLst>
                                </p:cTn>
                              </p:par>
                              <p:par>
                                <p:cTn id="29" presetID="17" presetClass="entr" presetSubtype="10" fill="hold" grpId="0" nodeType="withEffect">
                                  <p:stCondLst>
                                    <p:cond delay="0"/>
                                  </p:stCondLst>
                                  <p:childTnLst>
                                    <p:set>
                                      <p:cBhvr>
                                        <p:cTn id="30" dur="1" fill="hold">
                                          <p:stCondLst>
                                            <p:cond delay="0"/>
                                          </p:stCondLst>
                                        </p:cTn>
                                        <p:tgtEl>
                                          <p:spTgt spid="11273"/>
                                        </p:tgtEl>
                                        <p:attrNameLst>
                                          <p:attrName>style.visibility</p:attrName>
                                        </p:attrNameLst>
                                      </p:cBhvr>
                                      <p:to>
                                        <p:strVal val="visible"/>
                                      </p:to>
                                    </p:set>
                                    <p:anim calcmode="lin" valueType="num">
                                      <p:cBhvr>
                                        <p:cTn id="31" dur="1000" fill="hold"/>
                                        <p:tgtEl>
                                          <p:spTgt spid="11273"/>
                                        </p:tgtEl>
                                        <p:attrNameLst>
                                          <p:attrName>ppt_w</p:attrName>
                                        </p:attrNameLst>
                                      </p:cBhvr>
                                      <p:tavLst>
                                        <p:tav tm="0">
                                          <p:val>
                                            <p:fltVal val="0"/>
                                          </p:val>
                                        </p:tav>
                                        <p:tav tm="100000">
                                          <p:val>
                                            <p:strVal val="#ppt_w"/>
                                          </p:val>
                                        </p:tav>
                                      </p:tavLst>
                                    </p:anim>
                                    <p:anim calcmode="lin" valueType="num">
                                      <p:cBhvr>
                                        <p:cTn id="32" dur="1000" fill="hold"/>
                                        <p:tgtEl>
                                          <p:spTgt spid="112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animBg="1"/>
      <p:bldP spid="1127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p:cNvSpPr>
            <a:spLocks noChangeArrowheads="1"/>
          </p:cNvSpPr>
          <p:nvPr/>
        </p:nvSpPr>
        <p:spPr bwMode="auto">
          <a:xfrm>
            <a:off x="4800600" y="3886200"/>
            <a:ext cx="2819400" cy="2667000"/>
          </a:xfrm>
          <a:prstGeom prst="rect">
            <a:avLst/>
          </a:prstGeom>
          <a:solidFill>
            <a:srgbClr val="FFFFCC"/>
          </a:solidFill>
          <a:ln w="9525">
            <a:noFill/>
            <a:miter lim="800000"/>
            <a:headEnd/>
            <a:tailEnd/>
          </a:ln>
          <a:effectLst/>
        </p:spPr>
        <p:txBody>
          <a:bodyPr/>
          <a:lstStyle/>
          <a:p>
            <a:pPr marL="342900" indent="-342900">
              <a:lnSpc>
                <a:spcPct val="80000"/>
              </a:lnSpc>
              <a:spcBef>
                <a:spcPct val="20000"/>
              </a:spcBef>
            </a:pPr>
            <a:r>
              <a:rPr lang="ru-RU" sz="2000" dirty="0" smtClean="0">
                <a:latin typeface="Times New Roman" pitchFamily="18" charset="0"/>
              </a:rPr>
              <a:t>	Кириллов </a:t>
            </a:r>
            <a:r>
              <a:rPr lang="ru-RU" sz="2000" dirty="0">
                <a:latin typeface="Times New Roman" pitchFamily="18" charset="0"/>
              </a:rPr>
              <a:t>А., </a:t>
            </a:r>
            <a:r>
              <a:rPr lang="ru-RU" sz="2000" dirty="0" err="1">
                <a:latin typeface="Times New Roman" pitchFamily="18" charset="0"/>
              </a:rPr>
              <a:t>Каёта</a:t>
            </a:r>
            <a:r>
              <a:rPr lang="ru-RU" sz="2000" dirty="0">
                <a:latin typeface="Times New Roman" pitchFamily="18" charset="0"/>
              </a:rPr>
              <a:t> Г. От Урала до Берлина и Праги. Маршрут Победы танкистов-добровольцев. </a:t>
            </a:r>
            <a:r>
              <a:rPr lang="ru-RU" sz="2000" dirty="0">
                <a:latin typeface="Times New Roman" pitchFamily="18" charset="0"/>
              </a:rPr>
              <a:t>К 75-летию </a:t>
            </a:r>
            <a:r>
              <a:rPr lang="ru-RU" sz="2000" dirty="0" smtClean="0">
                <a:latin typeface="Times New Roman" pitchFamily="18" charset="0"/>
              </a:rPr>
              <a:t>УДТК. </a:t>
            </a:r>
            <a:r>
              <a:rPr lang="ru-RU" sz="2000" dirty="0">
                <a:latin typeface="Times New Roman" pitchFamily="18" charset="0"/>
              </a:rPr>
              <a:t>– Екатеринбург: Уральский рабочий, 2018. – 160 с.: </a:t>
            </a:r>
            <a:r>
              <a:rPr lang="ru-RU" sz="2000" dirty="0" err="1">
                <a:latin typeface="Times New Roman" pitchFamily="18" charset="0"/>
              </a:rPr>
              <a:t>цв</a:t>
            </a:r>
            <a:r>
              <a:rPr lang="ru-RU" sz="2000" dirty="0">
                <a:latin typeface="Times New Roman" pitchFamily="18" charset="0"/>
              </a:rPr>
              <a:t>. ил.</a:t>
            </a:r>
          </a:p>
        </p:txBody>
      </p:sp>
      <p:pic>
        <p:nvPicPr>
          <p:cNvPr id="20482" name="Picture 2"/>
          <p:cNvPicPr>
            <a:picLocks noChangeAspect="1" noChangeArrowheads="1"/>
          </p:cNvPicPr>
          <p:nvPr/>
        </p:nvPicPr>
        <p:blipFill>
          <a:blip r:embed="rId2" cstate="print">
            <a:lum bright="-10000" contrast="20000"/>
          </a:blip>
          <a:srcRect/>
          <a:stretch>
            <a:fillRect/>
          </a:stretch>
        </p:blipFill>
        <p:spPr bwMode="auto">
          <a:xfrm>
            <a:off x="2209800" y="3946048"/>
            <a:ext cx="1905000" cy="2653106"/>
          </a:xfrm>
          <a:prstGeom prst="rect">
            <a:avLst/>
          </a:prstGeom>
          <a:noFill/>
          <a:ln w="9525">
            <a:solidFill>
              <a:srgbClr val="C00000"/>
            </a:solidFill>
            <a:miter lim="800000"/>
            <a:headEnd/>
            <a:tailEnd/>
          </a:ln>
        </p:spPr>
      </p:pic>
      <p:pic>
        <p:nvPicPr>
          <p:cNvPr id="20484" name="Picture 4"/>
          <p:cNvPicPr>
            <a:picLocks noChangeAspect="1" noChangeArrowheads="1"/>
          </p:cNvPicPr>
          <p:nvPr/>
        </p:nvPicPr>
        <p:blipFill>
          <a:blip r:embed="rId3" cstate="print">
            <a:lum bright="-20000" contrast="20000"/>
          </a:blip>
          <a:srcRect b="26223"/>
          <a:stretch>
            <a:fillRect/>
          </a:stretch>
        </p:blipFill>
        <p:spPr bwMode="auto">
          <a:xfrm>
            <a:off x="914400" y="152400"/>
            <a:ext cx="7178675" cy="2514600"/>
          </a:xfrm>
          <a:prstGeom prst="rect">
            <a:avLst/>
          </a:prstGeom>
          <a:noFill/>
          <a:ln w="9525">
            <a:solidFill>
              <a:srgbClr val="C00000"/>
            </a:solidFill>
            <a:miter lim="800000"/>
            <a:headEnd/>
            <a:tailEnd/>
          </a:ln>
        </p:spPr>
      </p:pic>
      <p:grpSp>
        <p:nvGrpSpPr>
          <p:cNvPr id="16" name="Группа 15"/>
          <p:cNvGrpSpPr/>
          <p:nvPr/>
        </p:nvGrpSpPr>
        <p:grpSpPr>
          <a:xfrm>
            <a:off x="990600" y="2743200"/>
            <a:ext cx="7239000" cy="830997"/>
            <a:chOff x="990600" y="2743200"/>
            <a:chExt cx="7239000" cy="830997"/>
          </a:xfrm>
        </p:grpSpPr>
        <p:sp>
          <p:nvSpPr>
            <p:cNvPr id="12" name="Прямоугольник 11"/>
            <p:cNvSpPr/>
            <p:nvPr/>
          </p:nvSpPr>
          <p:spPr>
            <a:xfrm>
              <a:off x="990600" y="2743200"/>
              <a:ext cx="1600200" cy="830997"/>
            </a:xfrm>
            <a:prstGeom prst="rect">
              <a:avLst/>
            </a:prstGeom>
          </p:spPr>
          <p:txBody>
            <a:bodyPr wrap="square">
              <a:spAutoFit/>
            </a:bodyPr>
            <a:lstStyle/>
            <a:p>
              <a:pPr algn="ctr"/>
              <a:r>
                <a:rPr lang="ru-RU" sz="1600" b="1" dirty="0" smtClean="0">
                  <a:solidFill>
                    <a:srgbClr val="C00000"/>
                  </a:solidFill>
                </a:rPr>
                <a:t>Орден</a:t>
              </a:r>
            </a:p>
            <a:p>
              <a:pPr algn="ctr"/>
              <a:r>
                <a:rPr lang="ru-RU" sz="1600" b="1" dirty="0" smtClean="0">
                  <a:solidFill>
                    <a:srgbClr val="C00000"/>
                  </a:solidFill>
                </a:rPr>
                <a:t>Октябрьской Революции</a:t>
              </a:r>
              <a:endParaRPr lang="ru-RU" sz="1600" b="1" dirty="0">
                <a:solidFill>
                  <a:srgbClr val="C00000"/>
                </a:solidFill>
              </a:endParaRPr>
            </a:p>
          </p:txBody>
        </p:sp>
        <p:sp>
          <p:nvSpPr>
            <p:cNvPr id="13" name="Прямоугольник 12"/>
            <p:cNvSpPr/>
            <p:nvPr/>
          </p:nvSpPr>
          <p:spPr>
            <a:xfrm>
              <a:off x="2514600" y="2743200"/>
              <a:ext cx="1981200" cy="830997"/>
            </a:xfrm>
            <a:prstGeom prst="rect">
              <a:avLst/>
            </a:prstGeom>
          </p:spPr>
          <p:txBody>
            <a:bodyPr wrap="square">
              <a:spAutoFit/>
            </a:bodyPr>
            <a:lstStyle/>
            <a:p>
              <a:pPr algn="ctr"/>
              <a:r>
                <a:rPr lang="ru-RU" sz="1600" b="1" dirty="0">
                  <a:solidFill>
                    <a:srgbClr val="C00000"/>
                  </a:solidFill>
                </a:rPr>
                <a:t>Орден</a:t>
              </a:r>
            </a:p>
            <a:p>
              <a:pPr algn="ctr"/>
              <a:r>
                <a:rPr lang="ru-RU" sz="1600" b="1" dirty="0">
                  <a:solidFill>
                    <a:srgbClr val="C00000"/>
                  </a:solidFill>
                </a:rPr>
                <a:t>Красного Знамени</a:t>
              </a:r>
            </a:p>
          </p:txBody>
        </p:sp>
        <p:sp>
          <p:nvSpPr>
            <p:cNvPr id="14" name="Прямоугольник 13"/>
            <p:cNvSpPr/>
            <p:nvPr/>
          </p:nvSpPr>
          <p:spPr>
            <a:xfrm>
              <a:off x="4267200" y="2819400"/>
              <a:ext cx="2133600" cy="584775"/>
            </a:xfrm>
            <a:prstGeom prst="rect">
              <a:avLst/>
            </a:prstGeom>
          </p:spPr>
          <p:txBody>
            <a:bodyPr wrap="square">
              <a:spAutoFit/>
            </a:bodyPr>
            <a:lstStyle/>
            <a:p>
              <a:pPr algn="ctr"/>
              <a:r>
                <a:rPr lang="ru-RU" sz="1600" b="1" dirty="0">
                  <a:solidFill>
                    <a:srgbClr val="C00000"/>
                  </a:solidFill>
                </a:rPr>
                <a:t>Орден Суворова</a:t>
              </a:r>
            </a:p>
            <a:p>
              <a:pPr algn="ctr"/>
              <a:r>
                <a:rPr lang="en-US" sz="1600" b="1" dirty="0">
                  <a:solidFill>
                    <a:srgbClr val="C00000"/>
                  </a:solidFill>
                </a:rPr>
                <a:t>II </a:t>
              </a:r>
              <a:r>
                <a:rPr lang="ru-RU" sz="1600" b="1" dirty="0">
                  <a:solidFill>
                    <a:srgbClr val="C00000"/>
                  </a:solidFill>
                </a:rPr>
                <a:t>степени</a:t>
              </a:r>
            </a:p>
          </p:txBody>
        </p:sp>
        <p:sp>
          <p:nvSpPr>
            <p:cNvPr id="15" name="Прямоугольник 14"/>
            <p:cNvSpPr/>
            <p:nvPr/>
          </p:nvSpPr>
          <p:spPr>
            <a:xfrm>
              <a:off x="6096000" y="2819400"/>
              <a:ext cx="2133600" cy="584775"/>
            </a:xfrm>
            <a:prstGeom prst="rect">
              <a:avLst/>
            </a:prstGeom>
          </p:spPr>
          <p:txBody>
            <a:bodyPr wrap="square">
              <a:spAutoFit/>
            </a:bodyPr>
            <a:lstStyle/>
            <a:p>
              <a:pPr algn="ctr"/>
              <a:r>
                <a:rPr lang="ru-RU" sz="1600" b="1" dirty="0">
                  <a:solidFill>
                    <a:srgbClr val="C00000"/>
                  </a:solidFill>
                </a:rPr>
                <a:t>Орден Кутузова</a:t>
              </a:r>
            </a:p>
            <a:p>
              <a:pPr algn="ctr"/>
              <a:r>
                <a:rPr lang="en-US" sz="1600" b="1" dirty="0">
                  <a:solidFill>
                    <a:srgbClr val="C00000"/>
                  </a:solidFill>
                </a:rPr>
                <a:t>II </a:t>
              </a:r>
              <a:r>
                <a:rPr lang="ru-RU" sz="1600" b="1" dirty="0">
                  <a:solidFill>
                    <a:srgbClr val="C00000"/>
                  </a:solidFill>
                </a:rPr>
                <a:t>степени</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1000" fill="hold"/>
                                        <p:tgtEl>
                                          <p:spTgt spid="20484"/>
                                        </p:tgtEl>
                                        <p:attrNameLst>
                                          <p:attrName>ppt_w</p:attrName>
                                        </p:attrNameLst>
                                      </p:cBhvr>
                                      <p:tavLst>
                                        <p:tav tm="0">
                                          <p:val>
                                            <p:fltVal val="0"/>
                                          </p:val>
                                        </p:tav>
                                        <p:tav tm="100000">
                                          <p:val>
                                            <p:strVal val="#ppt_w"/>
                                          </p:val>
                                        </p:tav>
                                      </p:tavLst>
                                    </p:anim>
                                    <p:anim calcmode="lin" valueType="num">
                                      <p:cBhvr>
                                        <p:cTn id="8" dur="1000" fill="hold"/>
                                        <p:tgtEl>
                                          <p:spTgt spid="20484"/>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20482"/>
                                        </p:tgtEl>
                                        <p:attrNameLst>
                                          <p:attrName>style.visibility</p:attrName>
                                        </p:attrNameLst>
                                      </p:cBhvr>
                                      <p:to>
                                        <p:strVal val="visible"/>
                                      </p:to>
                                    </p:set>
                                    <p:anim calcmode="lin" valueType="num">
                                      <p:cBhvr>
                                        <p:cTn id="16" dur="1000" fill="hold"/>
                                        <p:tgtEl>
                                          <p:spTgt spid="20482"/>
                                        </p:tgtEl>
                                        <p:attrNameLst>
                                          <p:attrName>ppt_w</p:attrName>
                                        </p:attrNameLst>
                                      </p:cBhvr>
                                      <p:tavLst>
                                        <p:tav tm="0">
                                          <p:val>
                                            <p:fltVal val="0"/>
                                          </p:val>
                                        </p:tav>
                                        <p:tav tm="100000">
                                          <p:val>
                                            <p:strVal val="#ppt_w"/>
                                          </p:val>
                                        </p:tav>
                                      </p:tavLst>
                                    </p:anim>
                                    <p:anim calcmode="lin" valueType="num">
                                      <p:cBhvr>
                                        <p:cTn id="17" dur="1000" fill="hold"/>
                                        <p:tgtEl>
                                          <p:spTgt spid="20482"/>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14342"/>
                                        </p:tgtEl>
                                        <p:attrNameLst>
                                          <p:attrName>style.visibility</p:attrName>
                                        </p:attrNameLst>
                                      </p:cBhvr>
                                      <p:to>
                                        <p:strVal val="visible"/>
                                      </p:to>
                                    </p:set>
                                    <p:anim calcmode="lin" valueType="num">
                                      <p:cBhvr>
                                        <p:cTn id="20" dur="1000" fill="hold"/>
                                        <p:tgtEl>
                                          <p:spTgt spid="14342"/>
                                        </p:tgtEl>
                                        <p:attrNameLst>
                                          <p:attrName>ppt_w</p:attrName>
                                        </p:attrNameLst>
                                      </p:cBhvr>
                                      <p:tavLst>
                                        <p:tav tm="0">
                                          <p:val>
                                            <p:fltVal val="0"/>
                                          </p:val>
                                        </p:tav>
                                        <p:tav tm="100000">
                                          <p:val>
                                            <p:strVal val="#ppt_w"/>
                                          </p:val>
                                        </p:tav>
                                      </p:tavLst>
                                    </p:anim>
                                    <p:anim calcmode="lin" valueType="num">
                                      <p:cBhvr>
                                        <p:cTn id="21" dur="1000" fill="hold"/>
                                        <p:tgtEl>
                                          <p:spTgt spid="143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p:cNvSpPr>
            <a:spLocks noChangeArrowheads="1"/>
          </p:cNvSpPr>
          <p:nvPr/>
        </p:nvSpPr>
        <p:spPr bwMode="auto">
          <a:xfrm>
            <a:off x="0" y="4343400"/>
            <a:ext cx="2819400" cy="2209800"/>
          </a:xfrm>
          <a:prstGeom prst="rect">
            <a:avLst/>
          </a:prstGeom>
          <a:solidFill>
            <a:srgbClr val="FFFFCC"/>
          </a:solidFill>
          <a:ln w="9525">
            <a:noFill/>
            <a:miter lim="800000"/>
            <a:headEnd/>
            <a:tailEnd/>
          </a:ln>
          <a:effectLst/>
        </p:spPr>
        <p:txBody>
          <a:bodyPr/>
          <a:lstStyle/>
          <a:p>
            <a:pPr marL="342900" indent="-342900">
              <a:lnSpc>
                <a:spcPct val="80000"/>
              </a:lnSpc>
              <a:spcBef>
                <a:spcPct val="20000"/>
              </a:spcBef>
            </a:pPr>
            <a:r>
              <a:rPr lang="ru-RU" sz="2200" dirty="0">
                <a:latin typeface="Times New Roman" pitchFamily="18" charset="0"/>
              </a:rPr>
              <a:t>	</a:t>
            </a:r>
            <a:r>
              <a:rPr lang="ru-RU" sz="2000" dirty="0">
                <a:latin typeface="Times New Roman" pitchFamily="18" charset="0"/>
              </a:rPr>
              <a:t>Народный подвиг: </a:t>
            </a:r>
          </a:p>
          <a:p>
            <a:pPr marL="342900" indent="-342900">
              <a:lnSpc>
                <a:spcPct val="80000"/>
              </a:lnSpc>
              <a:spcBef>
                <a:spcPct val="20000"/>
              </a:spcBef>
            </a:pPr>
            <a:r>
              <a:rPr lang="ru-RU" sz="2000" dirty="0">
                <a:latin typeface="Times New Roman" pitchFamily="18" charset="0"/>
              </a:rPr>
              <a:t>	К 70-летию Уральского Добровольческого танкового корпуса. Екатеринбург: ООО "Меридиан", 2012. - 144 с.: ил.</a:t>
            </a:r>
          </a:p>
        </p:txBody>
      </p:sp>
      <p:pic>
        <p:nvPicPr>
          <p:cNvPr id="14340" name="Picture 4" descr="5F974787"/>
          <p:cNvPicPr>
            <a:picLocks noChangeAspect="1" noChangeArrowheads="1"/>
          </p:cNvPicPr>
          <p:nvPr/>
        </p:nvPicPr>
        <p:blipFill>
          <a:blip r:embed="rId2" cstate="print">
            <a:lum bright="-12000" contrast="24000"/>
          </a:blip>
          <a:srcRect l="13193" t="50000" r="-275" b="7692"/>
          <a:stretch>
            <a:fillRect/>
          </a:stretch>
        </p:blipFill>
        <p:spPr bwMode="auto">
          <a:xfrm>
            <a:off x="0" y="0"/>
            <a:ext cx="4495800" cy="2997200"/>
          </a:xfrm>
          <a:prstGeom prst="rect">
            <a:avLst/>
          </a:prstGeom>
          <a:noFill/>
          <a:ln w="9525">
            <a:solidFill>
              <a:srgbClr val="FF3300"/>
            </a:solidFill>
            <a:miter lim="800000"/>
            <a:headEnd/>
            <a:tailEnd/>
          </a:ln>
        </p:spPr>
      </p:pic>
      <p:sp>
        <p:nvSpPr>
          <p:cNvPr id="14344" name="Text Box 8"/>
          <p:cNvSpPr txBox="1">
            <a:spLocks noChangeArrowheads="1"/>
          </p:cNvSpPr>
          <p:nvPr/>
        </p:nvSpPr>
        <p:spPr bwMode="auto">
          <a:xfrm>
            <a:off x="4724400" y="0"/>
            <a:ext cx="4419600" cy="4794250"/>
          </a:xfrm>
          <a:prstGeom prst="rect">
            <a:avLst/>
          </a:prstGeom>
          <a:solidFill>
            <a:srgbClr val="FFFFCC"/>
          </a:solidFill>
          <a:ln w="9525">
            <a:noFill/>
            <a:miter lim="800000"/>
            <a:headEnd/>
            <a:tailEnd/>
          </a:ln>
          <a:effectLst/>
        </p:spPr>
        <p:txBody>
          <a:bodyPr>
            <a:spAutoFit/>
          </a:bodyPr>
          <a:lstStyle/>
          <a:p>
            <a:pPr algn="ctr">
              <a:spcBef>
                <a:spcPct val="50000"/>
              </a:spcBef>
            </a:pPr>
            <a:r>
              <a:rPr lang="ru-RU" sz="2800" b="1" i="1">
                <a:solidFill>
                  <a:srgbClr val="FF3300"/>
                </a:solidFill>
                <a:effectLst>
                  <a:outerShdw blurRad="38100" dist="38100" dir="2700000" algn="tl">
                    <a:srgbClr val="000000"/>
                  </a:outerShdw>
                </a:effectLst>
                <a:latin typeface="Times New Roman" pitchFamily="18" charset="0"/>
              </a:rPr>
              <a:t>«Танкист с рабочим у вокзала</a:t>
            </a:r>
          </a:p>
          <a:p>
            <a:pPr algn="ctr">
              <a:spcBef>
                <a:spcPct val="50000"/>
              </a:spcBef>
            </a:pPr>
            <a:r>
              <a:rPr lang="ru-RU" sz="2800" b="1" i="1">
                <a:solidFill>
                  <a:srgbClr val="FF3300"/>
                </a:solidFill>
                <a:effectLst>
                  <a:outerShdw blurRad="38100" dist="38100" dir="2700000" algn="tl">
                    <a:srgbClr val="000000"/>
                  </a:outerShdw>
                </a:effectLst>
                <a:latin typeface="Times New Roman" pitchFamily="18" charset="0"/>
              </a:rPr>
              <a:t>Глядят в глаза:</a:t>
            </a:r>
          </a:p>
          <a:p>
            <a:pPr algn="ctr">
              <a:spcBef>
                <a:spcPct val="50000"/>
              </a:spcBef>
              <a:buFontTx/>
              <a:buChar char="-"/>
            </a:pPr>
            <a:r>
              <a:rPr lang="ru-RU" sz="2800" b="1" i="1">
                <a:solidFill>
                  <a:srgbClr val="FF3300"/>
                </a:solidFill>
                <a:effectLst>
                  <a:outerShdw blurRad="38100" dist="38100" dir="2700000" algn="tl">
                    <a:srgbClr val="000000"/>
                  </a:outerShdw>
                </a:effectLst>
                <a:latin typeface="Times New Roman" pitchFamily="18" charset="0"/>
              </a:rPr>
              <a:t> Ты не забыл</a:t>
            </a:r>
          </a:p>
          <a:p>
            <a:pPr algn="ctr">
              <a:spcBef>
                <a:spcPct val="50000"/>
              </a:spcBef>
            </a:pPr>
            <a:r>
              <a:rPr lang="ru-RU" sz="2800" b="1" i="1">
                <a:solidFill>
                  <a:srgbClr val="FF3300"/>
                </a:solidFill>
                <a:effectLst>
                  <a:outerShdw blurRad="38100" dist="38100" dir="2700000" algn="tl">
                    <a:srgbClr val="000000"/>
                  </a:outerShdw>
                </a:effectLst>
                <a:latin typeface="Times New Roman" pitchFamily="18" charset="0"/>
              </a:rPr>
              <a:t>О главном подвиге Урала,</a:t>
            </a:r>
          </a:p>
          <a:p>
            <a:pPr algn="ctr">
              <a:spcBef>
                <a:spcPct val="50000"/>
              </a:spcBef>
            </a:pPr>
            <a:r>
              <a:rPr lang="ru-RU" sz="2800" b="1" i="1">
                <a:solidFill>
                  <a:srgbClr val="FF3300"/>
                </a:solidFill>
                <a:effectLst>
                  <a:outerShdw blurRad="38100" dist="38100" dir="2700000" algn="tl">
                    <a:srgbClr val="000000"/>
                  </a:outerShdw>
                </a:effectLst>
                <a:latin typeface="Times New Roman" pitchFamily="18" charset="0"/>
              </a:rPr>
              <a:t>В котором слиты</a:t>
            </a:r>
          </a:p>
          <a:p>
            <a:pPr algn="ctr">
              <a:spcBef>
                <a:spcPct val="50000"/>
              </a:spcBef>
            </a:pPr>
            <a:r>
              <a:rPr lang="ru-RU" sz="2800" b="1" i="1">
                <a:solidFill>
                  <a:srgbClr val="FF3300"/>
                </a:solidFill>
                <a:effectLst>
                  <a:outerShdw blurRad="38100" dist="38100" dir="2700000" algn="tl">
                    <a:srgbClr val="000000"/>
                  </a:outerShdw>
                </a:effectLst>
                <a:latin typeface="Times New Roman" pitchFamily="18" charset="0"/>
              </a:rPr>
              <a:t>Фронт и тыл?»</a:t>
            </a:r>
          </a:p>
          <a:p>
            <a:pPr algn="ctr">
              <a:spcBef>
                <a:spcPct val="50000"/>
              </a:spcBef>
            </a:pPr>
            <a:r>
              <a:rPr lang="ru-RU" sz="2800" b="1" i="1">
                <a:solidFill>
                  <a:srgbClr val="FF3300"/>
                </a:solidFill>
                <a:effectLst>
                  <a:outerShdw blurRad="38100" dist="38100" dir="2700000" algn="tl">
                    <a:srgbClr val="000000"/>
                  </a:outerShdw>
                </a:effectLst>
                <a:latin typeface="Times New Roman" pitchFamily="18" charset="0"/>
              </a:rPr>
              <a:t>		Лев Сорокин</a:t>
            </a:r>
          </a:p>
        </p:txBody>
      </p:sp>
      <p:pic>
        <p:nvPicPr>
          <p:cNvPr id="14341" name="Picture 5" descr="25BAEBD9"/>
          <p:cNvPicPr>
            <a:picLocks noChangeAspect="1" noChangeArrowheads="1"/>
          </p:cNvPicPr>
          <p:nvPr/>
        </p:nvPicPr>
        <p:blipFill>
          <a:blip r:embed="rId3" cstate="print">
            <a:lum contrast="24000"/>
          </a:blip>
          <a:srcRect/>
          <a:stretch>
            <a:fillRect/>
          </a:stretch>
        </p:blipFill>
        <p:spPr bwMode="auto">
          <a:xfrm>
            <a:off x="2895600" y="3276600"/>
            <a:ext cx="2362200" cy="3276600"/>
          </a:xfrm>
          <a:prstGeom prst="rect">
            <a:avLst/>
          </a:prstGeom>
          <a:noFill/>
          <a:ln w="9525">
            <a:solidFill>
              <a:srgbClr val="FF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1000" fill="hold"/>
                                        <p:tgtEl>
                                          <p:spTgt spid="14340"/>
                                        </p:tgtEl>
                                        <p:attrNameLst>
                                          <p:attrName>ppt_w</p:attrName>
                                        </p:attrNameLst>
                                      </p:cBhvr>
                                      <p:tavLst>
                                        <p:tav tm="0">
                                          <p:val>
                                            <p:strVal val="#ppt_w*0.70"/>
                                          </p:val>
                                        </p:tav>
                                        <p:tav tm="100000">
                                          <p:val>
                                            <p:strVal val="#ppt_w"/>
                                          </p:val>
                                        </p:tav>
                                      </p:tavLst>
                                    </p:anim>
                                    <p:anim calcmode="lin" valueType="num">
                                      <p:cBhvr>
                                        <p:cTn id="8" dur="1000" fill="hold"/>
                                        <p:tgtEl>
                                          <p:spTgt spid="14340"/>
                                        </p:tgtEl>
                                        <p:attrNameLst>
                                          <p:attrName>ppt_h</p:attrName>
                                        </p:attrNameLst>
                                      </p:cBhvr>
                                      <p:tavLst>
                                        <p:tav tm="0">
                                          <p:val>
                                            <p:strVal val="#ppt_h"/>
                                          </p:val>
                                        </p:tav>
                                        <p:tav tm="100000">
                                          <p:val>
                                            <p:strVal val="#ppt_h"/>
                                          </p:val>
                                        </p:tav>
                                      </p:tavLst>
                                    </p:anim>
                                    <p:animEffect transition="in" filter="fade">
                                      <p:cBhvr>
                                        <p:cTn id="9" dur="1000"/>
                                        <p:tgtEl>
                                          <p:spTgt spid="14340"/>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4344"/>
                                        </p:tgtEl>
                                        <p:attrNameLst>
                                          <p:attrName>style.visibility</p:attrName>
                                        </p:attrNameLst>
                                      </p:cBhvr>
                                      <p:to>
                                        <p:strVal val="visible"/>
                                      </p:to>
                                    </p:set>
                                    <p:anim calcmode="lin" valueType="num">
                                      <p:cBhvr>
                                        <p:cTn id="13" dur="1000" fill="hold"/>
                                        <p:tgtEl>
                                          <p:spTgt spid="14344"/>
                                        </p:tgtEl>
                                        <p:attrNameLst>
                                          <p:attrName>ppt_w</p:attrName>
                                        </p:attrNameLst>
                                      </p:cBhvr>
                                      <p:tavLst>
                                        <p:tav tm="0">
                                          <p:val>
                                            <p:strVal val="#ppt_w*0.70"/>
                                          </p:val>
                                        </p:tav>
                                        <p:tav tm="100000">
                                          <p:val>
                                            <p:strVal val="#ppt_w"/>
                                          </p:val>
                                        </p:tav>
                                      </p:tavLst>
                                    </p:anim>
                                    <p:anim calcmode="lin" valueType="num">
                                      <p:cBhvr>
                                        <p:cTn id="14" dur="1000" fill="hold"/>
                                        <p:tgtEl>
                                          <p:spTgt spid="14344"/>
                                        </p:tgtEl>
                                        <p:attrNameLst>
                                          <p:attrName>ppt_h</p:attrName>
                                        </p:attrNameLst>
                                      </p:cBhvr>
                                      <p:tavLst>
                                        <p:tav tm="0">
                                          <p:val>
                                            <p:strVal val="#ppt_h"/>
                                          </p:val>
                                        </p:tav>
                                        <p:tav tm="100000">
                                          <p:val>
                                            <p:strVal val="#ppt_h"/>
                                          </p:val>
                                        </p:tav>
                                      </p:tavLst>
                                    </p:anim>
                                    <p:animEffect transition="in" filter="fade">
                                      <p:cBhvr>
                                        <p:cTn id="15" dur="1000"/>
                                        <p:tgtEl>
                                          <p:spTgt spid="14344"/>
                                        </p:tgtEl>
                                      </p:cBhvr>
                                    </p:animEffect>
                                  </p:childTnLst>
                                </p:cTn>
                              </p:par>
                            </p:childTnLst>
                          </p:cTn>
                        </p:par>
                        <p:par>
                          <p:cTn id="16" fill="hold">
                            <p:stCondLst>
                              <p:cond delay="2000"/>
                            </p:stCondLst>
                            <p:childTnLst>
                              <p:par>
                                <p:cTn id="17" presetID="17" presetClass="entr" presetSubtype="10" fill="hold" nodeType="afterEffect">
                                  <p:stCondLst>
                                    <p:cond delay="0"/>
                                  </p:stCondLst>
                                  <p:childTnLst>
                                    <p:set>
                                      <p:cBhvr>
                                        <p:cTn id="18" dur="1" fill="hold">
                                          <p:stCondLst>
                                            <p:cond delay="0"/>
                                          </p:stCondLst>
                                        </p:cTn>
                                        <p:tgtEl>
                                          <p:spTgt spid="14341"/>
                                        </p:tgtEl>
                                        <p:attrNameLst>
                                          <p:attrName>style.visibility</p:attrName>
                                        </p:attrNameLst>
                                      </p:cBhvr>
                                      <p:to>
                                        <p:strVal val="visible"/>
                                      </p:to>
                                    </p:set>
                                    <p:anim calcmode="lin" valueType="num">
                                      <p:cBhvr>
                                        <p:cTn id="19" dur="500" fill="hold"/>
                                        <p:tgtEl>
                                          <p:spTgt spid="14341"/>
                                        </p:tgtEl>
                                        <p:attrNameLst>
                                          <p:attrName>ppt_w</p:attrName>
                                        </p:attrNameLst>
                                      </p:cBhvr>
                                      <p:tavLst>
                                        <p:tav tm="0">
                                          <p:val>
                                            <p:fltVal val="0"/>
                                          </p:val>
                                        </p:tav>
                                        <p:tav tm="100000">
                                          <p:val>
                                            <p:strVal val="#ppt_w"/>
                                          </p:val>
                                        </p:tav>
                                      </p:tavLst>
                                    </p:anim>
                                    <p:anim calcmode="lin" valueType="num">
                                      <p:cBhvr>
                                        <p:cTn id="20" dur="500" fill="hold"/>
                                        <p:tgtEl>
                                          <p:spTgt spid="14341"/>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14342"/>
                                        </p:tgtEl>
                                        <p:attrNameLst>
                                          <p:attrName>style.visibility</p:attrName>
                                        </p:attrNameLst>
                                      </p:cBhvr>
                                      <p:to>
                                        <p:strVal val="visible"/>
                                      </p:to>
                                    </p:set>
                                    <p:anim calcmode="lin" valueType="num">
                                      <p:cBhvr>
                                        <p:cTn id="23" dur="500" fill="hold"/>
                                        <p:tgtEl>
                                          <p:spTgt spid="14342"/>
                                        </p:tgtEl>
                                        <p:attrNameLst>
                                          <p:attrName>ppt_w</p:attrName>
                                        </p:attrNameLst>
                                      </p:cBhvr>
                                      <p:tavLst>
                                        <p:tav tm="0">
                                          <p:val>
                                            <p:fltVal val="0"/>
                                          </p:val>
                                        </p:tav>
                                        <p:tav tm="100000">
                                          <p:val>
                                            <p:strVal val="#ppt_w"/>
                                          </p:val>
                                        </p:tav>
                                      </p:tavLst>
                                    </p:anim>
                                    <p:anim calcmode="lin" valueType="num">
                                      <p:cBhvr>
                                        <p:cTn id="24" dur="500" fill="hold"/>
                                        <p:tgtEl>
                                          <p:spTgt spid="143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p:bldP spid="143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762000" y="0"/>
            <a:ext cx="7696200" cy="838200"/>
          </a:xfrm>
        </p:spPr>
        <p:txBody>
          <a:bodyPr/>
          <a:lstStyle/>
          <a:p>
            <a:r>
              <a:rPr lang="ru-RU" sz="4000" b="1">
                <a:solidFill>
                  <a:srgbClr val="FF3300"/>
                </a:solidFill>
                <a:effectLst>
                  <a:outerShdw blurRad="38100" dist="38100" dir="2700000" algn="tl">
                    <a:srgbClr val="000000"/>
                  </a:outerShdw>
                </a:effectLst>
                <a:latin typeface="Times New Roman" pitchFamily="18" charset="0"/>
              </a:rPr>
              <a:t>Из воспоминаний ветеранов…</a:t>
            </a:r>
          </a:p>
        </p:txBody>
      </p:sp>
      <p:sp>
        <p:nvSpPr>
          <p:cNvPr id="17415" name="Rectangle 7"/>
          <p:cNvSpPr>
            <a:spLocks noChangeArrowheads="1"/>
          </p:cNvSpPr>
          <p:nvPr/>
        </p:nvSpPr>
        <p:spPr bwMode="auto">
          <a:xfrm>
            <a:off x="0" y="914400"/>
            <a:ext cx="9144000" cy="1143000"/>
          </a:xfrm>
          <a:prstGeom prst="rect">
            <a:avLst/>
          </a:prstGeom>
          <a:solidFill>
            <a:srgbClr val="FFFFCC"/>
          </a:solidFill>
          <a:ln w="9525">
            <a:noFill/>
            <a:miter lim="800000"/>
            <a:headEnd/>
            <a:tailEnd/>
          </a:ln>
          <a:effectLst/>
        </p:spPr>
        <p:txBody>
          <a:bodyPr/>
          <a:lstStyle/>
          <a:p>
            <a:pPr marL="342900" indent="-342900" algn="ctr">
              <a:lnSpc>
                <a:spcPct val="90000"/>
              </a:lnSpc>
              <a:spcBef>
                <a:spcPct val="20000"/>
              </a:spcBef>
            </a:pPr>
            <a:r>
              <a:rPr lang="ru-RU" sz="2400">
                <a:latin typeface="Times New Roman" pitchFamily="18" charset="0"/>
              </a:rPr>
              <a:t>«Во время кратких передышек между боями исполнялись стихи и песни…Они рождались сразу же по горячим следам событий… Порой даже трудно было установить их авторов.»</a:t>
            </a:r>
          </a:p>
        </p:txBody>
      </p:sp>
      <p:sp>
        <p:nvSpPr>
          <p:cNvPr id="17416" name="Text Box 8"/>
          <p:cNvSpPr txBox="1">
            <a:spLocks noChangeArrowheads="1"/>
          </p:cNvSpPr>
          <p:nvPr/>
        </p:nvSpPr>
        <p:spPr bwMode="auto">
          <a:xfrm>
            <a:off x="2133600" y="2362200"/>
            <a:ext cx="6553200" cy="3979863"/>
          </a:xfrm>
          <a:prstGeom prst="rect">
            <a:avLst/>
          </a:prstGeom>
          <a:solidFill>
            <a:srgbClr val="FFFFCC"/>
          </a:solidFill>
          <a:ln w="9525">
            <a:noFill/>
            <a:miter lim="800000"/>
            <a:headEnd/>
            <a:tailEnd/>
          </a:ln>
          <a:effectLst/>
        </p:spPr>
        <p:txBody>
          <a:bodyPr>
            <a:spAutoFit/>
          </a:bodyPr>
          <a:lstStyle/>
          <a:p>
            <a:pPr algn="ctr">
              <a:lnSpc>
                <a:spcPct val="70000"/>
              </a:lnSpc>
              <a:spcBef>
                <a:spcPct val="50000"/>
              </a:spcBef>
            </a:pPr>
            <a:r>
              <a:rPr lang="ru-RU" sz="2800" b="1" i="1">
                <a:solidFill>
                  <a:srgbClr val="FF3300"/>
                </a:solidFill>
                <a:effectLst>
                  <a:outerShdw blurRad="38100" dist="38100" dir="2700000" algn="tl">
                    <a:srgbClr val="000000"/>
                  </a:outerShdw>
                </a:effectLst>
                <a:latin typeface="Times New Roman" pitchFamily="18" charset="0"/>
              </a:rPr>
              <a:t>«Советский танк пошел в атаку,</a:t>
            </a:r>
          </a:p>
          <a:p>
            <a:pPr algn="ctr">
              <a:lnSpc>
                <a:spcPct val="70000"/>
              </a:lnSpc>
              <a:spcBef>
                <a:spcPct val="50000"/>
              </a:spcBef>
            </a:pPr>
            <a:r>
              <a:rPr lang="ru-RU" sz="2800" b="1" i="1">
                <a:solidFill>
                  <a:srgbClr val="FF3300"/>
                </a:solidFill>
                <a:effectLst>
                  <a:outerShdw blurRad="38100" dist="38100" dir="2700000" algn="tl">
                    <a:srgbClr val="000000"/>
                  </a:outerShdw>
                </a:effectLst>
                <a:latin typeface="Times New Roman" pitchFamily="18" charset="0"/>
              </a:rPr>
              <a:t>И мертвый враг на землю пал.</a:t>
            </a:r>
          </a:p>
          <a:p>
            <a:pPr algn="ctr">
              <a:lnSpc>
                <a:spcPct val="70000"/>
              </a:lnSpc>
              <a:spcBef>
                <a:spcPct val="50000"/>
              </a:spcBef>
            </a:pPr>
            <a:r>
              <a:rPr lang="ru-RU" sz="2800" b="1" i="1">
                <a:solidFill>
                  <a:srgbClr val="FF3300"/>
                </a:solidFill>
                <a:effectLst>
                  <a:outerShdw blurRad="38100" dist="38100" dir="2700000" algn="tl">
                    <a:srgbClr val="000000"/>
                  </a:outerShdw>
                </a:effectLst>
                <a:latin typeface="Times New Roman" pitchFamily="18" charset="0"/>
              </a:rPr>
              <a:t>Узнали мы родную марку,</a:t>
            </a:r>
          </a:p>
          <a:p>
            <a:pPr algn="ctr">
              <a:lnSpc>
                <a:spcPct val="70000"/>
              </a:lnSpc>
              <a:spcBef>
                <a:spcPct val="50000"/>
              </a:spcBef>
            </a:pPr>
            <a:r>
              <a:rPr lang="ru-RU" sz="2800" b="1" i="1">
                <a:solidFill>
                  <a:srgbClr val="FF3300"/>
                </a:solidFill>
                <a:effectLst>
                  <a:outerShdw blurRad="38100" dist="38100" dir="2700000" algn="tl">
                    <a:srgbClr val="000000"/>
                  </a:outerShdw>
                </a:effectLst>
                <a:latin typeface="Times New Roman" pitchFamily="18" charset="0"/>
              </a:rPr>
              <a:t>Твоя работа, наш Урал!</a:t>
            </a:r>
          </a:p>
          <a:p>
            <a:pPr algn="ctr">
              <a:lnSpc>
                <a:spcPct val="70000"/>
              </a:lnSpc>
              <a:spcBef>
                <a:spcPct val="50000"/>
              </a:spcBef>
            </a:pPr>
            <a:r>
              <a:rPr lang="ru-RU" sz="2800" b="1" i="1">
                <a:solidFill>
                  <a:srgbClr val="FF3300"/>
                </a:solidFill>
                <a:effectLst>
                  <a:outerShdw blurRad="38100" dist="38100" dir="2700000" algn="tl">
                    <a:srgbClr val="000000"/>
                  </a:outerShdw>
                </a:effectLst>
                <a:latin typeface="Times New Roman" pitchFamily="18" charset="0"/>
              </a:rPr>
              <a:t>Герой идет сквозь все преграды,</a:t>
            </a:r>
          </a:p>
          <a:p>
            <a:pPr algn="ctr">
              <a:lnSpc>
                <a:spcPct val="70000"/>
              </a:lnSpc>
              <a:spcBef>
                <a:spcPct val="50000"/>
              </a:spcBef>
            </a:pPr>
            <a:r>
              <a:rPr lang="ru-RU" sz="2800" b="1" i="1">
                <a:solidFill>
                  <a:srgbClr val="FF3300"/>
                </a:solidFill>
                <a:effectLst>
                  <a:outerShdw blurRad="38100" dist="38100" dir="2700000" algn="tl">
                    <a:srgbClr val="000000"/>
                  </a:outerShdw>
                </a:effectLst>
                <a:latin typeface="Times New Roman" pitchFamily="18" charset="0"/>
              </a:rPr>
              <a:t>Ему не страшен вражий шквал.</a:t>
            </a:r>
          </a:p>
          <a:p>
            <a:pPr algn="ctr">
              <a:lnSpc>
                <a:spcPct val="70000"/>
              </a:lnSpc>
              <a:spcBef>
                <a:spcPct val="50000"/>
              </a:spcBef>
            </a:pPr>
            <a:r>
              <a:rPr lang="ru-RU" sz="2800" b="1" i="1">
                <a:solidFill>
                  <a:srgbClr val="FF3300"/>
                </a:solidFill>
                <a:effectLst>
                  <a:outerShdw blurRad="38100" dist="38100" dir="2700000" algn="tl">
                    <a:srgbClr val="000000"/>
                  </a:outerShdw>
                </a:effectLst>
                <a:latin typeface="Times New Roman" pitchFamily="18" charset="0"/>
              </a:rPr>
              <a:t>Он бьет фашистов без пощады, </a:t>
            </a:r>
          </a:p>
          <a:p>
            <a:pPr algn="ctr">
              <a:lnSpc>
                <a:spcPct val="70000"/>
              </a:lnSpc>
              <a:spcBef>
                <a:spcPct val="50000"/>
              </a:spcBef>
            </a:pPr>
            <a:r>
              <a:rPr lang="ru-RU" sz="2800" b="1" i="1">
                <a:solidFill>
                  <a:srgbClr val="FF3300"/>
                </a:solidFill>
                <a:effectLst>
                  <a:outerShdw blurRad="38100" dist="38100" dir="2700000" algn="tl">
                    <a:srgbClr val="000000"/>
                  </a:outerShdw>
                </a:effectLst>
                <a:latin typeface="Times New Roman" pitchFamily="18" charset="0"/>
              </a:rPr>
              <a:t>Взрастил героя наш Урал!»</a:t>
            </a:r>
          </a:p>
        </p:txBody>
      </p:sp>
      <p:pic>
        <p:nvPicPr>
          <p:cNvPr id="17417" name="Picture 9" descr="7D098353"/>
          <p:cNvPicPr>
            <a:picLocks noChangeAspect="1" noChangeArrowheads="1"/>
          </p:cNvPicPr>
          <p:nvPr/>
        </p:nvPicPr>
        <p:blipFill>
          <a:blip r:embed="rId2" cstate="print">
            <a:clrChange>
              <a:clrFrom>
                <a:srgbClr val="D6CFBF"/>
              </a:clrFrom>
              <a:clrTo>
                <a:srgbClr val="D6CFBF">
                  <a:alpha val="0"/>
                </a:srgbClr>
              </a:clrTo>
            </a:clrChange>
            <a:lum contrast="12000"/>
          </a:blip>
          <a:srcRect l="1274" t="67606" r="21040" b="18527"/>
          <a:stretch>
            <a:fillRect/>
          </a:stretch>
        </p:blipFill>
        <p:spPr bwMode="auto">
          <a:xfrm>
            <a:off x="0" y="5867400"/>
            <a:ext cx="2895600" cy="7588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1000" fill="hold"/>
                                        <p:tgtEl>
                                          <p:spTgt spid="17412"/>
                                        </p:tgtEl>
                                        <p:attrNameLst>
                                          <p:attrName>ppt_w</p:attrName>
                                        </p:attrNameLst>
                                      </p:cBhvr>
                                      <p:tavLst>
                                        <p:tav tm="0">
                                          <p:val>
                                            <p:strVal val="#ppt_w*0.70"/>
                                          </p:val>
                                        </p:tav>
                                        <p:tav tm="100000">
                                          <p:val>
                                            <p:strVal val="#ppt_w"/>
                                          </p:val>
                                        </p:tav>
                                      </p:tavLst>
                                    </p:anim>
                                    <p:anim calcmode="lin" valueType="num">
                                      <p:cBhvr>
                                        <p:cTn id="8" dur="1000" fill="hold"/>
                                        <p:tgtEl>
                                          <p:spTgt spid="17412"/>
                                        </p:tgtEl>
                                        <p:attrNameLst>
                                          <p:attrName>ppt_h</p:attrName>
                                        </p:attrNameLst>
                                      </p:cBhvr>
                                      <p:tavLst>
                                        <p:tav tm="0">
                                          <p:val>
                                            <p:strVal val="#ppt_h"/>
                                          </p:val>
                                        </p:tav>
                                        <p:tav tm="100000">
                                          <p:val>
                                            <p:strVal val="#ppt_h"/>
                                          </p:val>
                                        </p:tav>
                                      </p:tavLst>
                                    </p:anim>
                                    <p:animEffect transition="in" filter="fade">
                                      <p:cBhvr>
                                        <p:cTn id="9" dur="1000"/>
                                        <p:tgtEl>
                                          <p:spTgt spid="17412"/>
                                        </p:tgtEl>
                                      </p:cBhvr>
                                    </p:animEffect>
                                  </p:childTnLst>
                                </p:cTn>
                              </p:par>
                              <p:par>
                                <p:cTn id="10" presetID="10" presetClass="entr" presetSubtype="0" fill="hold" nodeType="withEffect">
                                  <p:stCondLst>
                                    <p:cond delay="0"/>
                                  </p:stCondLst>
                                  <p:childTnLst>
                                    <p:set>
                                      <p:cBhvr>
                                        <p:cTn id="11" dur="1" fill="hold">
                                          <p:stCondLst>
                                            <p:cond delay="0"/>
                                          </p:stCondLst>
                                        </p:cTn>
                                        <p:tgtEl>
                                          <p:spTgt spid="17417"/>
                                        </p:tgtEl>
                                        <p:attrNameLst>
                                          <p:attrName>style.visibility</p:attrName>
                                        </p:attrNameLst>
                                      </p:cBhvr>
                                      <p:to>
                                        <p:strVal val="visible"/>
                                      </p:to>
                                    </p:set>
                                    <p:animEffect transition="in" filter="fade">
                                      <p:cBhvr>
                                        <p:cTn id="12" dur="1000"/>
                                        <p:tgtEl>
                                          <p:spTgt spid="17417"/>
                                        </p:tgtEl>
                                      </p:cBhvr>
                                    </p:animEffect>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17415"/>
                                        </p:tgtEl>
                                        <p:attrNameLst>
                                          <p:attrName>style.visibility</p:attrName>
                                        </p:attrNameLst>
                                      </p:cBhvr>
                                      <p:to>
                                        <p:strVal val="visible"/>
                                      </p:to>
                                    </p:set>
                                    <p:anim calcmode="lin" valueType="num">
                                      <p:cBhvr>
                                        <p:cTn id="16" dur="1000" fill="hold"/>
                                        <p:tgtEl>
                                          <p:spTgt spid="17415"/>
                                        </p:tgtEl>
                                        <p:attrNameLst>
                                          <p:attrName>ppt_w</p:attrName>
                                        </p:attrNameLst>
                                      </p:cBhvr>
                                      <p:tavLst>
                                        <p:tav tm="0">
                                          <p:val>
                                            <p:strVal val="#ppt_w*0.70"/>
                                          </p:val>
                                        </p:tav>
                                        <p:tav tm="100000">
                                          <p:val>
                                            <p:strVal val="#ppt_w"/>
                                          </p:val>
                                        </p:tav>
                                      </p:tavLst>
                                    </p:anim>
                                    <p:anim calcmode="lin" valueType="num">
                                      <p:cBhvr>
                                        <p:cTn id="17" dur="1000" fill="hold"/>
                                        <p:tgtEl>
                                          <p:spTgt spid="17415"/>
                                        </p:tgtEl>
                                        <p:attrNameLst>
                                          <p:attrName>ppt_h</p:attrName>
                                        </p:attrNameLst>
                                      </p:cBhvr>
                                      <p:tavLst>
                                        <p:tav tm="0">
                                          <p:val>
                                            <p:strVal val="#ppt_h"/>
                                          </p:val>
                                        </p:tav>
                                        <p:tav tm="100000">
                                          <p:val>
                                            <p:strVal val="#ppt_h"/>
                                          </p:val>
                                        </p:tav>
                                      </p:tavLst>
                                    </p:anim>
                                    <p:animEffect transition="in" filter="fade">
                                      <p:cBhvr>
                                        <p:cTn id="18" dur="1000"/>
                                        <p:tgtEl>
                                          <p:spTgt spid="17415"/>
                                        </p:tgtEl>
                                      </p:cBhvr>
                                    </p:animEffect>
                                  </p:childTnLst>
                                </p:cTn>
                              </p:par>
                            </p:childTnLst>
                          </p:cTn>
                        </p:par>
                        <p:par>
                          <p:cTn id="19" fill="hold">
                            <p:stCondLst>
                              <p:cond delay="2000"/>
                            </p:stCondLst>
                            <p:childTnLst>
                              <p:par>
                                <p:cTn id="20" presetID="17" presetClass="entr" presetSubtype="10" fill="hold" grpId="0" nodeType="afterEffect">
                                  <p:stCondLst>
                                    <p:cond delay="0"/>
                                  </p:stCondLst>
                                  <p:childTnLst>
                                    <p:set>
                                      <p:cBhvr>
                                        <p:cTn id="21" dur="1" fill="hold">
                                          <p:stCondLst>
                                            <p:cond delay="0"/>
                                          </p:stCondLst>
                                        </p:cTn>
                                        <p:tgtEl>
                                          <p:spTgt spid="17416"/>
                                        </p:tgtEl>
                                        <p:attrNameLst>
                                          <p:attrName>style.visibility</p:attrName>
                                        </p:attrNameLst>
                                      </p:cBhvr>
                                      <p:to>
                                        <p:strVal val="visible"/>
                                      </p:to>
                                    </p:set>
                                    <p:anim calcmode="lin" valueType="num">
                                      <p:cBhvr>
                                        <p:cTn id="22" dur="1000" fill="hold"/>
                                        <p:tgtEl>
                                          <p:spTgt spid="17416"/>
                                        </p:tgtEl>
                                        <p:attrNameLst>
                                          <p:attrName>ppt_w</p:attrName>
                                        </p:attrNameLst>
                                      </p:cBhvr>
                                      <p:tavLst>
                                        <p:tav tm="0">
                                          <p:val>
                                            <p:fltVal val="0"/>
                                          </p:val>
                                        </p:tav>
                                        <p:tav tm="100000">
                                          <p:val>
                                            <p:strVal val="#ppt_w"/>
                                          </p:val>
                                        </p:tav>
                                      </p:tavLst>
                                    </p:anim>
                                    <p:anim calcmode="lin" valueType="num">
                                      <p:cBhvr>
                                        <p:cTn id="23" dur="1000" fill="hold"/>
                                        <p:tgtEl>
                                          <p:spTgt spid="174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5" grpId="0" animBg="1"/>
      <p:bldP spid="174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1981200"/>
            <a:ext cx="9144000" cy="1828800"/>
          </a:xfrm>
        </p:spPr>
        <p:txBody>
          <a:bodyPr/>
          <a:lstStyle/>
          <a:p>
            <a:r>
              <a:rPr lang="ru-RU" sz="4800" b="1">
                <a:solidFill>
                  <a:srgbClr val="FF3300"/>
                </a:solidFill>
                <a:effectLst>
                  <a:outerShdw blurRad="38100" dist="38100" dir="2700000" algn="tl">
                    <a:srgbClr val="000000"/>
                  </a:outerShdw>
                </a:effectLst>
                <a:latin typeface="Times New Roman" pitchFamily="18" charset="0"/>
              </a:rPr>
              <a:t>ПАМЯТЬ О ГЕРОЯХ </a:t>
            </a:r>
            <a:br>
              <a:rPr lang="ru-RU" sz="4800" b="1">
                <a:solidFill>
                  <a:srgbClr val="FF3300"/>
                </a:solidFill>
                <a:effectLst>
                  <a:outerShdw blurRad="38100" dist="38100" dir="2700000" algn="tl">
                    <a:srgbClr val="000000"/>
                  </a:outerShdw>
                </a:effectLst>
                <a:latin typeface="Times New Roman" pitchFamily="18" charset="0"/>
              </a:rPr>
            </a:br>
            <a:r>
              <a:rPr lang="ru-RU" sz="4800" b="1">
                <a:solidFill>
                  <a:srgbClr val="FF3300"/>
                </a:solidFill>
                <a:effectLst>
                  <a:outerShdw blurRad="38100" dist="38100" dir="2700000" algn="tl">
                    <a:srgbClr val="000000"/>
                  </a:outerShdw>
                </a:effectLst>
                <a:latin typeface="Times New Roman" pitchFamily="18" charset="0"/>
              </a:rPr>
              <a:t>БУДЕТ ЖИТЬ ВЕЧНО!</a:t>
            </a:r>
          </a:p>
        </p:txBody>
      </p:sp>
      <p:pic>
        <p:nvPicPr>
          <p:cNvPr id="18436" name="Picture 4" descr="7D098353"/>
          <p:cNvPicPr>
            <a:picLocks noChangeAspect="1" noChangeArrowheads="1"/>
          </p:cNvPicPr>
          <p:nvPr/>
        </p:nvPicPr>
        <p:blipFill>
          <a:blip r:embed="rId2" cstate="print">
            <a:clrChange>
              <a:clrFrom>
                <a:srgbClr val="D6CFBF"/>
              </a:clrFrom>
              <a:clrTo>
                <a:srgbClr val="D6CFBF">
                  <a:alpha val="0"/>
                </a:srgbClr>
              </a:clrTo>
            </a:clrChange>
            <a:lum contrast="12000"/>
          </a:blip>
          <a:srcRect l="1274" t="67606" r="21040" b="18527"/>
          <a:stretch>
            <a:fillRect/>
          </a:stretch>
        </p:blipFill>
        <p:spPr bwMode="auto">
          <a:xfrm>
            <a:off x="2362200" y="5105400"/>
            <a:ext cx="4343400" cy="11398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strVal val="#ppt_w*0.70"/>
                                          </p:val>
                                        </p:tav>
                                        <p:tav tm="100000">
                                          <p:val>
                                            <p:strVal val="#ppt_w"/>
                                          </p:val>
                                        </p:tav>
                                      </p:tavLst>
                                    </p:anim>
                                    <p:anim calcmode="lin" valueType="num">
                                      <p:cBhvr>
                                        <p:cTn id="8" dur="1000" fill="hold"/>
                                        <p:tgtEl>
                                          <p:spTgt spid="18434"/>
                                        </p:tgtEl>
                                        <p:attrNameLst>
                                          <p:attrName>ppt_h</p:attrName>
                                        </p:attrNameLst>
                                      </p:cBhvr>
                                      <p:tavLst>
                                        <p:tav tm="0">
                                          <p:val>
                                            <p:strVal val="#ppt_h"/>
                                          </p:val>
                                        </p:tav>
                                        <p:tav tm="100000">
                                          <p:val>
                                            <p:strVal val="#ppt_h"/>
                                          </p:val>
                                        </p:tav>
                                      </p:tavLst>
                                    </p:anim>
                                    <p:animEffect transition="in" filter="fade">
                                      <p:cBhvr>
                                        <p:cTn id="9" dur="1000"/>
                                        <p:tgtEl>
                                          <p:spTgt spid="18434"/>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fade">
                                      <p:cBhvr>
                                        <p:cTn id="13" dur="1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457200" y="1600200"/>
            <a:ext cx="8229600" cy="2286000"/>
          </a:xfrm>
          <a:solidFill>
            <a:srgbClr val="FFFFCC"/>
          </a:solidFill>
        </p:spPr>
        <p:txBody>
          <a:bodyPr/>
          <a:lstStyle/>
          <a:p>
            <a:r>
              <a:rPr lang="ru-RU" sz="2400" b="1" dirty="0">
                <a:latin typeface="Times New Roman" pitchFamily="18" charset="0"/>
              </a:rPr>
              <a:t>Презентация подготовлена зав.библиотекой МАОУ СОШ № 138 г.Екатеринбурга О.В.Никулиной</a:t>
            </a:r>
            <a:endParaRPr lang="en-US" sz="2400" b="1" dirty="0">
              <a:latin typeface="Times New Roman" pitchFamily="18" charset="0"/>
            </a:endParaRPr>
          </a:p>
          <a:p>
            <a:r>
              <a:rPr lang="ru-RU" sz="2400" b="1" dirty="0">
                <a:latin typeface="Times New Roman" pitchFamily="18" charset="0"/>
              </a:rPr>
              <a:t>В презентации использованы книги из фонда библиотеки МАОУ СОШ № 138 г.Екатеринбурга</a:t>
            </a:r>
          </a:p>
          <a:p>
            <a:endParaRPr lang="ru-RU" sz="2400" b="1" dirty="0">
              <a:solidFill>
                <a:srgbClr val="FF3300"/>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9459">
                                            <p:bg/>
                                          </p:spTgt>
                                        </p:tgtEl>
                                        <p:attrNameLst>
                                          <p:attrName>style.visibility</p:attrName>
                                        </p:attrNameLst>
                                      </p:cBhvr>
                                      <p:to>
                                        <p:strVal val="visible"/>
                                      </p:to>
                                    </p:set>
                                    <p:anim calcmode="lin" valueType="num">
                                      <p:cBhvr>
                                        <p:cTn id="7" dur="1000" fill="hold"/>
                                        <p:tgtEl>
                                          <p:spTgt spid="19459">
                                            <p:bg/>
                                          </p:spTgt>
                                        </p:tgtEl>
                                        <p:attrNameLst>
                                          <p:attrName>ppt_w</p:attrName>
                                        </p:attrNameLst>
                                      </p:cBhvr>
                                      <p:tavLst>
                                        <p:tav tm="0">
                                          <p:val>
                                            <p:strVal val="#ppt_w*0.70"/>
                                          </p:val>
                                        </p:tav>
                                        <p:tav tm="100000">
                                          <p:val>
                                            <p:strVal val="#ppt_w"/>
                                          </p:val>
                                        </p:tav>
                                      </p:tavLst>
                                    </p:anim>
                                    <p:anim calcmode="lin" valueType="num">
                                      <p:cBhvr>
                                        <p:cTn id="8" dur="1000" fill="hold"/>
                                        <p:tgtEl>
                                          <p:spTgt spid="19459">
                                            <p:bg/>
                                          </p:spTgt>
                                        </p:tgtEl>
                                        <p:attrNameLst>
                                          <p:attrName>ppt_h</p:attrName>
                                        </p:attrNameLst>
                                      </p:cBhvr>
                                      <p:tavLst>
                                        <p:tav tm="0">
                                          <p:val>
                                            <p:strVal val="#ppt_h"/>
                                          </p:val>
                                        </p:tav>
                                        <p:tav tm="100000">
                                          <p:val>
                                            <p:strVal val="#ppt_h"/>
                                          </p:val>
                                        </p:tav>
                                      </p:tavLst>
                                    </p:anim>
                                    <p:animEffect transition="in" filter="fade">
                                      <p:cBhvr>
                                        <p:cTn id="9" dur="1000"/>
                                        <p:tgtEl>
                                          <p:spTgt spid="19459">
                                            <p:bg/>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9459">
                                            <p:txEl>
                                              <p:pRg st="0" end="0"/>
                                            </p:txEl>
                                          </p:spTgt>
                                        </p:tgtEl>
                                        <p:attrNameLst>
                                          <p:attrName>style.visibility</p:attrName>
                                        </p:attrNameLst>
                                      </p:cBhvr>
                                      <p:to>
                                        <p:strVal val="visible"/>
                                      </p:to>
                                    </p:set>
                                    <p:anim calcmode="lin" valueType="num">
                                      <p:cBhvr>
                                        <p:cTn id="13" dur="1000" fill="hold"/>
                                        <p:tgtEl>
                                          <p:spTgt spid="19459">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19459">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9459">
                                            <p:txEl>
                                              <p:pRg st="0" end="0"/>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9459">
                                            <p:txEl>
                                              <p:pRg st="1" end="1"/>
                                            </p:txEl>
                                          </p:spTgt>
                                        </p:tgtEl>
                                        <p:attrNameLst>
                                          <p:attrName>style.visibility</p:attrName>
                                        </p:attrNameLst>
                                      </p:cBhvr>
                                      <p:to>
                                        <p:strVal val="visible"/>
                                      </p:to>
                                    </p:set>
                                    <p:anim calcmode="lin" valueType="num">
                                      <p:cBhvr>
                                        <p:cTn id="19" dur="1000" fill="hold"/>
                                        <p:tgtEl>
                                          <p:spTgt spid="19459">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19459">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7D098353"/>
          <p:cNvPicPr>
            <a:picLocks noChangeAspect="1" noChangeArrowheads="1"/>
          </p:cNvPicPr>
          <p:nvPr/>
        </p:nvPicPr>
        <p:blipFill>
          <a:blip r:embed="rId2" cstate="print">
            <a:clrChange>
              <a:clrFrom>
                <a:srgbClr val="D6CFBF"/>
              </a:clrFrom>
              <a:clrTo>
                <a:srgbClr val="D6CFBF">
                  <a:alpha val="0"/>
                </a:srgbClr>
              </a:clrTo>
            </a:clrChange>
            <a:lum contrast="12000"/>
          </a:blip>
          <a:srcRect l="1274" t="67606" r="21040" b="18527"/>
          <a:stretch>
            <a:fillRect/>
          </a:stretch>
        </p:blipFill>
        <p:spPr bwMode="auto">
          <a:xfrm>
            <a:off x="5257800" y="5918200"/>
            <a:ext cx="3581400" cy="939800"/>
          </a:xfrm>
          <a:prstGeom prst="rect">
            <a:avLst/>
          </a:prstGeom>
          <a:noFill/>
        </p:spPr>
      </p:pic>
      <p:sp>
        <p:nvSpPr>
          <p:cNvPr id="7178" name="Text Box 10"/>
          <p:cNvSpPr txBox="1">
            <a:spLocks noChangeArrowheads="1"/>
          </p:cNvSpPr>
          <p:nvPr/>
        </p:nvSpPr>
        <p:spPr bwMode="auto">
          <a:xfrm>
            <a:off x="4191000" y="228600"/>
            <a:ext cx="4800600" cy="5649913"/>
          </a:xfrm>
          <a:prstGeom prst="rect">
            <a:avLst/>
          </a:prstGeom>
          <a:solidFill>
            <a:srgbClr val="FFFFCC"/>
          </a:solidFill>
          <a:ln w="9525">
            <a:noFill/>
            <a:miter lim="800000"/>
            <a:headEnd/>
            <a:tailEnd/>
          </a:ln>
          <a:effectLst/>
        </p:spPr>
        <p:txBody>
          <a:bodyPr>
            <a:spAutoFit/>
          </a:bodyPr>
          <a:lstStyle/>
          <a:p>
            <a:pPr algn="ctr">
              <a:spcBef>
                <a:spcPct val="50000"/>
              </a:spcBef>
            </a:pPr>
            <a:r>
              <a:rPr lang="ru-RU" sz="2800" b="1" i="1">
                <a:solidFill>
                  <a:srgbClr val="FF3300"/>
                </a:solidFill>
                <a:effectLst>
                  <a:outerShdw blurRad="38100" dist="38100" dir="2700000" algn="tl">
                    <a:srgbClr val="000000"/>
                  </a:outerShdw>
                </a:effectLst>
                <a:latin typeface="Times New Roman" pitchFamily="18" charset="0"/>
              </a:rPr>
              <a:t>«Не знаю, что б стало</a:t>
            </a:r>
          </a:p>
          <a:p>
            <a:pPr algn="ctr">
              <a:spcBef>
                <a:spcPct val="50000"/>
              </a:spcBef>
            </a:pPr>
            <a:r>
              <a:rPr lang="ru-RU" sz="2800" b="1" i="1">
                <a:solidFill>
                  <a:srgbClr val="FF3300"/>
                </a:solidFill>
                <a:effectLst>
                  <a:outerShdw blurRad="38100" dist="38100" dir="2700000" algn="tl">
                    <a:srgbClr val="000000"/>
                  </a:outerShdw>
                </a:effectLst>
                <a:latin typeface="Times New Roman" pitchFamily="18" charset="0"/>
              </a:rPr>
              <a:t>В полях под Москвою, </a:t>
            </a:r>
          </a:p>
          <a:p>
            <a:pPr algn="ctr">
              <a:spcBef>
                <a:spcPct val="50000"/>
              </a:spcBef>
            </a:pPr>
            <a:r>
              <a:rPr lang="ru-RU" sz="2800" b="1" i="1">
                <a:solidFill>
                  <a:srgbClr val="FF3300"/>
                </a:solidFill>
                <a:effectLst>
                  <a:outerShdw blurRad="38100" dist="38100" dir="2700000" algn="tl">
                    <a:srgbClr val="000000"/>
                  </a:outerShdw>
                </a:effectLst>
                <a:latin typeface="Times New Roman" pitchFamily="18" charset="0"/>
              </a:rPr>
              <a:t>На Курской дуге, </a:t>
            </a:r>
          </a:p>
          <a:p>
            <a:pPr algn="ctr">
              <a:spcBef>
                <a:spcPct val="50000"/>
              </a:spcBef>
            </a:pPr>
            <a:r>
              <a:rPr lang="ru-RU" sz="2800" b="1" i="1">
                <a:solidFill>
                  <a:srgbClr val="FF3300"/>
                </a:solidFill>
                <a:effectLst>
                  <a:outerShdw blurRad="38100" dist="38100" dir="2700000" algn="tl">
                    <a:srgbClr val="000000"/>
                  </a:outerShdw>
                </a:effectLst>
                <a:latin typeface="Times New Roman" pitchFamily="18" charset="0"/>
              </a:rPr>
              <a:t>где металл закипал.</a:t>
            </a:r>
          </a:p>
          <a:p>
            <a:pPr algn="ctr">
              <a:spcBef>
                <a:spcPct val="50000"/>
              </a:spcBef>
            </a:pPr>
            <a:r>
              <a:rPr lang="ru-RU" sz="2800" b="1" i="1">
                <a:solidFill>
                  <a:srgbClr val="FF3300"/>
                </a:solidFill>
                <a:effectLst>
                  <a:outerShdw blurRad="38100" dist="38100" dir="2700000" algn="tl">
                    <a:srgbClr val="000000"/>
                  </a:outerShdw>
                </a:effectLst>
                <a:latin typeface="Times New Roman" pitchFamily="18" charset="0"/>
              </a:rPr>
              <a:t>Когда б не уральцы – </a:t>
            </a:r>
          </a:p>
          <a:p>
            <a:pPr algn="ctr">
              <a:spcBef>
                <a:spcPct val="50000"/>
              </a:spcBef>
            </a:pPr>
            <a:r>
              <a:rPr lang="ru-RU" sz="2800" b="1" i="1">
                <a:solidFill>
                  <a:srgbClr val="FF3300"/>
                </a:solidFill>
                <a:effectLst>
                  <a:outerShdw blurRad="38100" dist="38100" dir="2700000" algn="tl">
                    <a:srgbClr val="000000"/>
                  </a:outerShdw>
                </a:effectLst>
                <a:latin typeface="Times New Roman" pitchFamily="18" charset="0"/>
              </a:rPr>
              <a:t>Рабочий и воин, </a:t>
            </a:r>
          </a:p>
          <a:p>
            <a:pPr algn="ctr">
              <a:spcBef>
                <a:spcPct val="50000"/>
              </a:spcBef>
            </a:pPr>
            <a:r>
              <a:rPr lang="ru-RU" sz="2800" b="1" i="1">
                <a:solidFill>
                  <a:srgbClr val="FF3300"/>
                </a:solidFill>
                <a:effectLst>
                  <a:outerShdw blurRad="38100" dist="38100" dir="2700000" algn="tl">
                    <a:srgbClr val="000000"/>
                  </a:outerShdw>
                </a:effectLst>
                <a:latin typeface="Times New Roman" pitchFamily="18" charset="0"/>
              </a:rPr>
              <a:t>Что вместе взошли</a:t>
            </a:r>
          </a:p>
          <a:p>
            <a:pPr algn="ctr">
              <a:spcBef>
                <a:spcPct val="50000"/>
              </a:spcBef>
            </a:pPr>
            <a:r>
              <a:rPr lang="ru-RU" sz="2800" b="1" i="1">
                <a:solidFill>
                  <a:srgbClr val="FF3300"/>
                </a:solidFill>
                <a:effectLst>
                  <a:outerShdw blurRad="38100" dist="38100" dir="2700000" algn="tl">
                    <a:srgbClr val="000000"/>
                  </a:outerShdw>
                </a:effectLst>
                <a:latin typeface="Times New Roman" pitchFamily="18" charset="0"/>
              </a:rPr>
              <a:t>На один пьедестал».</a:t>
            </a:r>
          </a:p>
          <a:p>
            <a:pPr algn="ctr">
              <a:spcBef>
                <a:spcPct val="50000"/>
              </a:spcBef>
            </a:pPr>
            <a:r>
              <a:rPr lang="ru-RU" sz="2800" b="1" i="1">
                <a:solidFill>
                  <a:srgbClr val="FF3300"/>
                </a:solidFill>
                <a:effectLst>
                  <a:outerShdw blurRad="38100" dist="38100" dir="2700000" algn="tl">
                    <a:srgbClr val="000000"/>
                  </a:outerShdw>
                </a:effectLst>
                <a:latin typeface="Times New Roman" pitchFamily="18" charset="0"/>
              </a:rPr>
              <a:t>		Лев Сорокин</a:t>
            </a:r>
          </a:p>
        </p:txBody>
      </p:sp>
      <p:sp>
        <p:nvSpPr>
          <p:cNvPr id="7180" name="Rectangle 12"/>
          <p:cNvSpPr>
            <a:spLocks noChangeArrowheads="1"/>
          </p:cNvSpPr>
          <p:nvPr/>
        </p:nvSpPr>
        <p:spPr bwMode="auto">
          <a:xfrm>
            <a:off x="0" y="3886200"/>
            <a:ext cx="3886200" cy="1981200"/>
          </a:xfrm>
          <a:prstGeom prst="rect">
            <a:avLst/>
          </a:prstGeom>
          <a:solidFill>
            <a:srgbClr val="FFFFCC"/>
          </a:solidFill>
          <a:ln w="9525">
            <a:noFill/>
            <a:miter lim="800000"/>
            <a:headEnd/>
            <a:tailEnd/>
          </a:ln>
          <a:effectLst/>
        </p:spPr>
        <p:txBody>
          <a:bodyPr/>
          <a:lstStyle/>
          <a:p>
            <a:pPr marL="342900" indent="-342900">
              <a:lnSpc>
                <a:spcPct val="80000"/>
              </a:lnSpc>
              <a:spcBef>
                <a:spcPct val="20000"/>
              </a:spcBef>
            </a:pPr>
            <a:r>
              <a:rPr lang="ru-RU" sz="2400">
                <a:latin typeface="Times New Roman" pitchFamily="18" charset="0"/>
              </a:rPr>
              <a:t>		Наш Уральский добровольческий / Авт.-сост. А. Д. Кириллов,                   В. К. Хорьков. - Екатеринбург: ИД "Сократ", 2013. – 176 с. </a:t>
            </a:r>
          </a:p>
        </p:txBody>
      </p:sp>
      <p:pic>
        <p:nvPicPr>
          <p:cNvPr id="7183" name="Picture 15" descr="1D9D2B54"/>
          <p:cNvPicPr>
            <a:picLocks noChangeAspect="1" noChangeArrowheads="1"/>
          </p:cNvPicPr>
          <p:nvPr/>
        </p:nvPicPr>
        <p:blipFill>
          <a:blip r:embed="rId3" cstate="print">
            <a:lum bright="-6000" contrast="12000"/>
          </a:blip>
          <a:srcRect/>
          <a:stretch>
            <a:fillRect/>
          </a:stretch>
        </p:blipFill>
        <p:spPr bwMode="auto">
          <a:xfrm>
            <a:off x="381000" y="228600"/>
            <a:ext cx="2519363" cy="3276600"/>
          </a:xfrm>
          <a:prstGeom prst="rect">
            <a:avLst/>
          </a:prstGeom>
          <a:noFill/>
          <a:ln w="9525">
            <a:solidFill>
              <a:srgbClr val="FF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1000"/>
                                        <p:tgtEl>
                                          <p:spTgt spid="7173"/>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7178"/>
                                        </p:tgtEl>
                                        <p:attrNameLst>
                                          <p:attrName>style.visibility</p:attrName>
                                        </p:attrNameLst>
                                      </p:cBhvr>
                                      <p:to>
                                        <p:strVal val="visible"/>
                                      </p:to>
                                    </p:set>
                                    <p:anim calcmode="lin" valueType="num">
                                      <p:cBhvr>
                                        <p:cTn id="10" dur="1000" fill="hold"/>
                                        <p:tgtEl>
                                          <p:spTgt spid="7178"/>
                                        </p:tgtEl>
                                        <p:attrNameLst>
                                          <p:attrName>ppt_w</p:attrName>
                                        </p:attrNameLst>
                                      </p:cBhvr>
                                      <p:tavLst>
                                        <p:tav tm="0">
                                          <p:val>
                                            <p:fltVal val="0"/>
                                          </p:val>
                                        </p:tav>
                                        <p:tav tm="100000">
                                          <p:val>
                                            <p:strVal val="#ppt_w"/>
                                          </p:val>
                                        </p:tav>
                                      </p:tavLst>
                                    </p:anim>
                                    <p:anim calcmode="lin" valueType="num">
                                      <p:cBhvr>
                                        <p:cTn id="11" dur="1000" fill="hold"/>
                                        <p:tgtEl>
                                          <p:spTgt spid="7178"/>
                                        </p:tgtEl>
                                        <p:attrNameLst>
                                          <p:attrName>ppt_h</p:attrName>
                                        </p:attrNameLst>
                                      </p:cBhvr>
                                      <p:tavLst>
                                        <p:tav tm="0">
                                          <p:val>
                                            <p:strVal val="#ppt_h"/>
                                          </p:val>
                                        </p:tav>
                                        <p:tav tm="100000">
                                          <p:val>
                                            <p:strVal val="#ppt_h"/>
                                          </p:val>
                                        </p:tav>
                                      </p:tavLst>
                                    </p:anim>
                                  </p:childTnLst>
                                </p:cTn>
                              </p:par>
                              <p:par>
                                <p:cTn id="12" presetID="17" presetClass="entr" presetSubtype="10" fill="hold" grpId="0" nodeType="withEffect">
                                  <p:stCondLst>
                                    <p:cond delay="0"/>
                                  </p:stCondLst>
                                  <p:childTnLst>
                                    <p:set>
                                      <p:cBhvr>
                                        <p:cTn id="13" dur="1" fill="hold">
                                          <p:stCondLst>
                                            <p:cond delay="0"/>
                                          </p:stCondLst>
                                        </p:cTn>
                                        <p:tgtEl>
                                          <p:spTgt spid="7180"/>
                                        </p:tgtEl>
                                        <p:attrNameLst>
                                          <p:attrName>style.visibility</p:attrName>
                                        </p:attrNameLst>
                                      </p:cBhvr>
                                      <p:to>
                                        <p:strVal val="visible"/>
                                      </p:to>
                                    </p:set>
                                    <p:anim calcmode="lin" valueType="num">
                                      <p:cBhvr>
                                        <p:cTn id="14" dur="1000" fill="hold"/>
                                        <p:tgtEl>
                                          <p:spTgt spid="7180"/>
                                        </p:tgtEl>
                                        <p:attrNameLst>
                                          <p:attrName>ppt_w</p:attrName>
                                        </p:attrNameLst>
                                      </p:cBhvr>
                                      <p:tavLst>
                                        <p:tav tm="0">
                                          <p:val>
                                            <p:fltVal val="0"/>
                                          </p:val>
                                        </p:tav>
                                        <p:tav tm="100000">
                                          <p:val>
                                            <p:strVal val="#ppt_w"/>
                                          </p:val>
                                        </p:tav>
                                      </p:tavLst>
                                    </p:anim>
                                    <p:anim calcmode="lin" valueType="num">
                                      <p:cBhvr>
                                        <p:cTn id="15" dur="1000" fill="hold"/>
                                        <p:tgtEl>
                                          <p:spTgt spid="7180"/>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7183"/>
                                        </p:tgtEl>
                                        <p:attrNameLst>
                                          <p:attrName>style.visibility</p:attrName>
                                        </p:attrNameLst>
                                      </p:cBhvr>
                                      <p:to>
                                        <p:strVal val="visible"/>
                                      </p:to>
                                    </p:set>
                                    <p:anim calcmode="lin" valueType="num">
                                      <p:cBhvr>
                                        <p:cTn id="18" dur="1000" fill="hold"/>
                                        <p:tgtEl>
                                          <p:spTgt spid="7183"/>
                                        </p:tgtEl>
                                        <p:attrNameLst>
                                          <p:attrName>ppt_w</p:attrName>
                                        </p:attrNameLst>
                                      </p:cBhvr>
                                      <p:tavLst>
                                        <p:tav tm="0">
                                          <p:val>
                                            <p:fltVal val="0"/>
                                          </p:val>
                                        </p:tav>
                                        <p:tav tm="100000">
                                          <p:val>
                                            <p:strVal val="#ppt_w"/>
                                          </p:val>
                                        </p:tav>
                                      </p:tavLst>
                                    </p:anim>
                                    <p:anim calcmode="lin" valueType="num">
                                      <p:cBhvr>
                                        <p:cTn id="19" dur="1000" fill="hold"/>
                                        <p:tgtEl>
                                          <p:spTgt spid="718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p:bldP spid="71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2133600" y="1676400"/>
            <a:ext cx="914400" cy="366713"/>
          </a:xfrm>
          <a:prstGeom prst="rect">
            <a:avLst/>
          </a:prstGeom>
          <a:noFill/>
          <a:ln w="9525">
            <a:noFill/>
            <a:miter lim="800000"/>
            <a:headEnd/>
            <a:tailEnd/>
          </a:ln>
          <a:effectLst/>
        </p:spPr>
        <p:txBody>
          <a:bodyPr>
            <a:spAutoFit/>
          </a:bodyPr>
          <a:lstStyle/>
          <a:p>
            <a:pPr>
              <a:spcBef>
                <a:spcPct val="50000"/>
              </a:spcBef>
            </a:pPr>
            <a:endParaRPr lang="ru-RU"/>
          </a:p>
        </p:txBody>
      </p:sp>
      <p:sp>
        <p:nvSpPr>
          <p:cNvPr id="9221" name="Text Box 5"/>
          <p:cNvSpPr txBox="1">
            <a:spLocks noChangeArrowheads="1"/>
          </p:cNvSpPr>
          <p:nvPr/>
        </p:nvSpPr>
        <p:spPr bwMode="auto">
          <a:xfrm>
            <a:off x="1828800" y="0"/>
            <a:ext cx="7315200" cy="6837363"/>
          </a:xfrm>
          <a:prstGeom prst="rect">
            <a:avLst/>
          </a:prstGeom>
          <a:solidFill>
            <a:srgbClr val="FFFFCC"/>
          </a:solidFill>
          <a:ln w="9525">
            <a:noFill/>
            <a:miter lim="800000"/>
            <a:headEnd/>
            <a:tailEnd/>
          </a:ln>
          <a:effectLst/>
        </p:spPr>
        <p:txBody>
          <a:bodyPr>
            <a:spAutoFit/>
          </a:bodyPr>
          <a:lstStyle/>
          <a:p>
            <a:pPr marL="342900" indent="-342900" algn="ctr"/>
            <a:r>
              <a:rPr lang="ru-RU" b="1">
                <a:solidFill>
                  <a:srgbClr val="FF3300"/>
                </a:solidFill>
              </a:rPr>
              <a:t>УКАЗ</a:t>
            </a:r>
          </a:p>
          <a:p>
            <a:pPr marL="342900" indent="-342900" algn="ctr"/>
            <a:r>
              <a:rPr lang="ru-RU" b="1">
                <a:solidFill>
                  <a:srgbClr val="FF3300"/>
                </a:solidFill>
              </a:rPr>
              <a:t>ГУБЕРНАТОРА</a:t>
            </a:r>
          </a:p>
          <a:p>
            <a:pPr marL="342900" indent="-342900" algn="ctr"/>
            <a:r>
              <a:rPr lang="ru-RU" b="1">
                <a:solidFill>
                  <a:srgbClr val="FF3300"/>
                </a:solidFill>
              </a:rPr>
              <a:t>СВЕРДЛОВСКОЙ ОБЛАСТИ</a:t>
            </a:r>
          </a:p>
          <a:p>
            <a:pPr marL="342900" indent="-342900" algn="ctr"/>
            <a:endParaRPr lang="ru-RU" b="1">
              <a:solidFill>
                <a:srgbClr val="FF3300"/>
              </a:solidFill>
            </a:endParaRPr>
          </a:p>
          <a:p>
            <a:pPr marL="342900" indent="-342900" algn="ctr"/>
            <a:r>
              <a:rPr lang="ru-RU" b="1">
                <a:solidFill>
                  <a:schemeClr val="accent2"/>
                </a:solidFill>
              </a:rPr>
              <a:t>Об установлении знаменательной даты Свердловской области - Дня Народного Подвига по формированию</a:t>
            </a:r>
          </a:p>
          <a:p>
            <a:pPr marL="342900" indent="-342900" algn="ctr"/>
            <a:r>
              <a:rPr lang="ru-RU" b="1">
                <a:solidFill>
                  <a:schemeClr val="accent2"/>
                </a:solidFill>
              </a:rPr>
              <a:t>Уральского Добровольческого танкового корпуса</a:t>
            </a:r>
          </a:p>
          <a:p>
            <a:pPr marL="342900" indent="-342900" algn="ctr"/>
            <a:r>
              <a:rPr lang="ru-RU" b="1">
                <a:solidFill>
                  <a:schemeClr val="accent2"/>
                </a:solidFill>
              </a:rPr>
              <a:t>в годы Великой Отечественной войны</a:t>
            </a:r>
          </a:p>
          <a:p>
            <a:pPr marL="342900" indent="-342900" algn="ctr"/>
            <a:endParaRPr lang="ru-RU" b="1">
              <a:solidFill>
                <a:schemeClr val="accent2"/>
              </a:solidFill>
            </a:endParaRPr>
          </a:p>
          <a:p>
            <a:pPr marL="342900" indent="-342900"/>
            <a:r>
              <a:rPr lang="ru-RU" b="1" i="1">
                <a:effectLst>
                  <a:outerShdw blurRad="38100" dist="38100" dir="2700000" algn="tl">
                    <a:srgbClr val="FFFFFF"/>
                  </a:outerShdw>
                </a:effectLst>
              </a:rPr>
              <a:t>	</a:t>
            </a:r>
            <a:r>
              <a:rPr lang="ru-RU"/>
              <a:t>В соответствии с подпунктом З пункта 1 статьи 44 Устава Свердловской области, в целях сохранения памяти о вкладе жителей Свердловской области в Победу в Великой Отечественной войне 1941-1945 годов и в знак благодарности потомков победителям фашизма</a:t>
            </a:r>
          </a:p>
          <a:p>
            <a:pPr marL="342900" indent="-342900"/>
            <a:endParaRPr lang="ru-RU"/>
          </a:p>
          <a:p>
            <a:pPr marL="342900" indent="-342900"/>
            <a:r>
              <a:rPr lang="ru-RU"/>
              <a:t>ПОСТАНОВЛЯЮ:</a:t>
            </a:r>
          </a:p>
          <a:p>
            <a:pPr marL="342900" indent="-342900">
              <a:buFontTx/>
              <a:buAutoNum type="arabicPeriod"/>
            </a:pPr>
            <a:r>
              <a:rPr lang="ru-RU"/>
              <a:t>Установить знаменательную дату Свердловской области — День Народного Подвига по формированию Уральского Добровольческого танкового корпуса в годы Великой Отечественной войны и отмечать ее ежегодно 11 марта.</a:t>
            </a:r>
          </a:p>
          <a:p>
            <a:pPr marL="342900" indent="-342900">
              <a:buFontTx/>
              <a:buAutoNum type="arabicPeriod"/>
            </a:pPr>
            <a:endParaRPr lang="ru-RU"/>
          </a:p>
          <a:p>
            <a:pPr marL="800100" lvl="1" indent="-342900"/>
            <a:r>
              <a:rPr lang="ru-RU" sz="1600"/>
              <a:t>Губернатор</a:t>
            </a:r>
          </a:p>
          <a:p>
            <a:pPr marL="800100" lvl="1" indent="-342900"/>
            <a:r>
              <a:rPr lang="ru-RU" sz="1600"/>
              <a:t>Свердловской области                                       Е. В. Куйвашев</a:t>
            </a:r>
          </a:p>
          <a:p>
            <a:pPr marL="800100" lvl="1" indent="-342900"/>
            <a:r>
              <a:rPr lang="ru-RU" sz="1600"/>
              <a:t>г. Екатеринбург</a:t>
            </a:r>
          </a:p>
          <a:p>
            <a:pPr marL="800100" lvl="1" indent="-342900"/>
            <a:r>
              <a:rPr lang="ru-RU" sz="1600"/>
              <a:t>27 июля 2012 года</a:t>
            </a:r>
            <a:endParaRPr lang="ru-RU" sz="1600">
              <a:solidFill>
                <a:srgbClr val="FF3300"/>
              </a:solidFill>
              <a:latin typeface="Times New Roman" pitchFamily="18" charset="0"/>
            </a:endParaRPr>
          </a:p>
        </p:txBody>
      </p:sp>
      <p:pic>
        <p:nvPicPr>
          <p:cNvPr id="9218" name="Picture 2" descr="7D098353"/>
          <p:cNvPicPr>
            <a:picLocks noChangeAspect="1" noChangeArrowheads="1"/>
          </p:cNvPicPr>
          <p:nvPr/>
        </p:nvPicPr>
        <p:blipFill>
          <a:blip r:embed="rId2" cstate="print">
            <a:clrChange>
              <a:clrFrom>
                <a:srgbClr val="D6CFBF"/>
              </a:clrFrom>
              <a:clrTo>
                <a:srgbClr val="D6CFBF">
                  <a:alpha val="0"/>
                </a:srgbClr>
              </a:clrTo>
            </a:clrChange>
            <a:lum contrast="12000"/>
          </a:blip>
          <a:srcRect l="1274" t="67606" r="21040" b="18527"/>
          <a:stretch>
            <a:fillRect/>
          </a:stretch>
        </p:blipFill>
        <p:spPr bwMode="auto">
          <a:xfrm>
            <a:off x="0" y="228600"/>
            <a:ext cx="2667000" cy="7000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9221"/>
                                        </p:tgtEl>
                                        <p:attrNameLst>
                                          <p:attrName>style.visibility</p:attrName>
                                        </p:attrNameLst>
                                      </p:cBhvr>
                                      <p:to>
                                        <p:strVal val="visible"/>
                                      </p:to>
                                    </p:set>
                                    <p:anim calcmode="lin" valueType="num">
                                      <p:cBhvr>
                                        <p:cTn id="10" dur="1000" fill="hold"/>
                                        <p:tgtEl>
                                          <p:spTgt spid="9221"/>
                                        </p:tgtEl>
                                        <p:attrNameLst>
                                          <p:attrName>ppt_w</p:attrName>
                                        </p:attrNameLst>
                                      </p:cBhvr>
                                      <p:tavLst>
                                        <p:tav tm="0">
                                          <p:val>
                                            <p:strVal val="#ppt_w*0.70"/>
                                          </p:val>
                                        </p:tav>
                                        <p:tav tm="100000">
                                          <p:val>
                                            <p:strVal val="#ppt_w"/>
                                          </p:val>
                                        </p:tav>
                                      </p:tavLst>
                                    </p:anim>
                                    <p:anim calcmode="lin" valueType="num">
                                      <p:cBhvr>
                                        <p:cTn id="11" dur="1000" fill="hold"/>
                                        <p:tgtEl>
                                          <p:spTgt spid="9221"/>
                                        </p:tgtEl>
                                        <p:attrNameLst>
                                          <p:attrName>ppt_h</p:attrName>
                                        </p:attrNameLst>
                                      </p:cBhvr>
                                      <p:tavLst>
                                        <p:tav tm="0">
                                          <p:val>
                                            <p:strVal val="#ppt_h"/>
                                          </p:val>
                                        </p:tav>
                                        <p:tav tm="100000">
                                          <p:val>
                                            <p:strVal val="#ppt_h"/>
                                          </p:val>
                                        </p:tav>
                                      </p:tavLst>
                                    </p:anim>
                                    <p:animEffect transition="in" filter="fade">
                                      <p:cBhvr>
                                        <p:cTn id="12" dur="1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457200"/>
            <a:ext cx="9144000" cy="4953000"/>
          </a:xfrm>
          <a:solidFill>
            <a:srgbClr val="FFFFCC"/>
          </a:solidFill>
        </p:spPr>
        <p:txBody>
          <a:bodyPr/>
          <a:lstStyle/>
          <a:p>
            <a:pPr algn="ctr">
              <a:lnSpc>
                <a:spcPct val="90000"/>
              </a:lnSpc>
              <a:buFontTx/>
              <a:buNone/>
            </a:pPr>
            <a:r>
              <a:rPr lang="ru-RU">
                <a:solidFill>
                  <a:srgbClr val="FF3300"/>
                </a:solidFill>
              </a:rPr>
              <a:t>Гордостью и детищем Урала является Уральский Добровольческий танковый корпус. Это единственное в мировой истории танковое соединение, которое было создано на добровольные взносы жителей. В те дни было собрано 17 351 000 рублей на приобретение нужного корпусу снаряжения. В течении нескольких дней 111 тысяч уральцев обратились в партийные комитеты и райвоенкоматы с настойчивыми просьбами зачислить их в корпус.</a:t>
            </a:r>
          </a:p>
        </p:txBody>
      </p:sp>
      <p:pic>
        <p:nvPicPr>
          <p:cNvPr id="8196" name="Picture 4" descr="7D098353"/>
          <p:cNvPicPr>
            <a:picLocks noChangeAspect="1" noChangeArrowheads="1"/>
          </p:cNvPicPr>
          <p:nvPr/>
        </p:nvPicPr>
        <p:blipFill>
          <a:blip r:embed="rId2" cstate="print">
            <a:clrChange>
              <a:clrFrom>
                <a:srgbClr val="D6CFBF"/>
              </a:clrFrom>
              <a:clrTo>
                <a:srgbClr val="D6CFBF">
                  <a:alpha val="0"/>
                </a:srgbClr>
              </a:clrTo>
            </a:clrChange>
            <a:lum contrast="12000"/>
          </a:blip>
          <a:srcRect l="1274" t="67606" r="21040" b="18527"/>
          <a:stretch>
            <a:fillRect/>
          </a:stretch>
        </p:blipFill>
        <p:spPr bwMode="auto">
          <a:xfrm>
            <a:off x="2971800" y="5957888"/>
            <a:ext cx="3429000" cy="9001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195">
                                            <p:bg/>
                                          </p:spTgt>
                                        </p:tgtEl>
                                        <p:attrNameLst>
                                          <p:attrName>style.visibility</p:attrName>
                                        </p:attrNameLst>
                                      </p:cBhvr>
                                      <p:to>
                                        <p:strVal val="visible"/>
                                      </p:to>
                                    </p:set>
                                    <p:anim calcmode="lin" valueType="num">
                                      <p:cBhvr>
                                        <p:cTn id="10" dur="1000" fill="hold"/>
                                        <p:tgtEl>
                                          <p:spTgt spid="8195">
                                            <p:bg/>
                                          </p:spTgt>
                                        </p:tgtEl>
                                        <p:attrNameLst>
                                          <p:attrName>ppt_w</p:attrName>
                                        </p:attrNameLst>
                                      </p:cBhvr>
                                      <p:tavLst>
                                        <p:tav tm="0">
                                          <p:val>
                                            <p:strVal val="#ppt_w*0.70"/>
                                          </p:val>
                                        </p:tav>
                                        <p:tav tm="100000">
                                          <p:val>
                                            <p:strVal val="#ppt_w"/>
                                          </p:val>
                                        </p:tav>
                                      </p:tavLst>
                                    </p:anim>
                                    <p:anim calcmode="lin" valueType="num">
                                      <p:cBhvr>
                                        <p:cTn id="11" dur="1000" fill="hold"/>
                                        <p:tgtEl>
                                          <p:spTgt spid="8195">
                                            <p:bg/>
                                          </p:spTgt>
                                        </p:tgtEl>
                                        <p:attrNameLst>
                                          <p:attrName>ppt_h</p:attrName>
                                        </p:attrNameLst>
                                      </p:cBhvr>
                                      <p:tavLst>
                                        <p:tav tm="0">
                                          <p:val>
                                            <p:strVal val="#ppt_h"/>
                                          </p:val>
                                        </p:tav>
                                        <p:tav tm="100000">
                                          <p:val>
                                            <p:strVal val="#ppt_h"/>
                                          </p:val>
                                        </p:tav>
                                      </p:tavLst>
                                    </p:anim>
                                    <p:animEffect transition="in" filter="fade">
                                      <p:cBhvr>
                                        <p:cTn id="12" dur="1000"/>
                                        <p:tgtEl>
                                          <p:spTgt spid="8195">
                                            <p:bg/>
                                          </p:spTgt>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8195">
                                            <p:txEl>
                                              <p:pRg st="0" end="0"/>
                                            </p:txEl>
                                          </p:spTgt>
                                        </p:tgtEl>
                                        <p:attrNameLst>
                                          <p:attrName>style.visibility</p:attrName>
                                        </p:attrNameLst>
                                      </p:cBhvr>
                                      <p:to>
                                        <p:strVal val="visible"/>
                                      </p:to>
                                    </p:set>
                                    <p:anim calcmode="lin" valueType="num">
                                      <p:cBhvr>
                                        <p:cTn id="15" dur="1000" fill="hold"/>
                                        <p:tgtEl>
                                          <p:spTgt spid="8195">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8195">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F646F3D9"/>
          <p:cNvPicPr>
            <a:picLocks noChangeAspect="1" noChangeArrowheads="1"/>
          </p:cNvPicPr>
          <p:nvPr/>
        </p:nvPicPr>
        <p:blipFill>
          <a:blip r:embed="rId2" cstate="print"/>
          <a:srcRect/>
          <a:stretch>
            <a:fillRect/>
          </a:stretch>
        </p:blipFill>
        <p:spPr bwMode="auto">
          <a:xfrm>
            <a:off x="5334000" y="228600"/>
            <a:ext cx="1985963" cy="2667000"/>
          </a:xfrm>
          <a:prstGeom prst="rect">
            <a:avLst/>
          </a:prstGeom>
          <a:noFill/>
          <a:ln w="9525">
            <a:solidFill>
              <a:srgbClr val="FF0000"/>
            </a:solidFill>
            <a:miter lim="800000"/>
            <a:headEnd/>
            <a:tailEnd/>
          </a:ln>
        </p:spPr>
      </p:pic>
      <p:sp>
        <p:nvSpPr>
          <p:cNvPr id="13319" name="Text Box 7"/>
          <p:cNvSpPr txBox="1">
            <a:spLocks noChangeArrowheads="1"/>
          </p:cNvSpPr>
          <p:nvPr/>
        </p:nvSpPr>
        <p:spPr bwMode="auto">
          <a:xfrm>
            <a:off x="3810000" y="3048000"/>
            <a:ext cx="5334000" cy="3506788"/>
          </a:xfrm>
          <a:prstGeom prst="rect">
            <a:avLst/>
          </a:prstGeom>
          <a:solidFill>
            <a:srgbClr val="FFFFCC"/>
          </a:solidFill>
          <a:ln w="9525">
            <a:noFill/>
            <a:miter lim="800000"/>
            <a:headEnd/>
            <a:tailEnd/>
          </a:ln>
          <a:effectLst/>
        </p:spPr>
        <p:txBody>
          <a:bodyPr>
            <a:spAutoFit/>
          </a:bodyPr>
          <a:lstStyle/>
          <a:p>
            <a:pPr algn="ctr">
              <a:spcBef>
                <a:spcPct val="50000"/>
              </a:spcBef>
            </a:pPr>
            <a:r>
              <a:rPr lang="ru-RU" sz="3200" b="1" i="1">
                <a:solidFill>
                  <a:srgbClr val="FF3300"/>
                </a:solidFill>
                <a:effectLst>
                  <a:outerShdw blurRad="38100" dist="38100" dir="2700000" algn="tl">
                    <a:srgbClr val="000000"/>
                  </a:outerShdw>
                </a:effectLst>
                <a:latin typeface="Times New Roman" pitchFamily="18" charset="0"/>
              </a:rPr>
              <a:t>«Уральцы бьются здорово,</a:t>
            </a:r>
          </a:p>
          <a:p>
            <a:pPr algn="ctr">
              <a:spcBef>
                <a:spcPct val="50000"/>
              </a:spcBef>
            </a:pPr>
            <a:r>
              <a:rPr lang="ru-RU" sz="3200" b="1" i="1">
                <a:solidFill>
                  <a:srgbClr val="FF3300"/>
                </a:solidFill>
                <a:effectLst>
                  <a:outerShdw blurRad="38100" dist="38100" dir="2700000" algn="tl">
                    <a:srgbClr val="000000"/>
                  </a:outerShdw>
                </a:effectLst>
                <a:latin typeface="Times New Roman" pitchFamily="18" charset="0"/>
              </a:rPr>
              <a:t>Им сил своих не жаль.</a:t>
            </a:r>
          </a:p>
          <a:p>
            <a:pPr algn="ctr">
              <a:spcBef>
                <a:spcPct val="50000"/>
              </a:spcBef>
            </a:pPr>
            <a:r>
              <a:rPr lang="ru-RU" sz="3200" b="1" i="1">
                <a:solidFill>
                  <a:srgbClr val="FF3300"/>
                </a:solidFill>
                <a:effectLst>
                  <a:outerShdw blurRad="38100" dist="38100" dir="2700000" algn="tl">
                    <a:srgbClr val="000000"/>
                  </a:outerShdw>
                </a:effectLst>
                <a:latin typeface="Times New Roman" pitchFamily="18" charset="0"/>
              </a:rPr>
              <a:t>Еще в штыках Суворова</a:t>
            </a:r>
          </a:p>
          <a:p>
            <a:pPr algn="ctr">
              <a:spcBef>
                <a:spcPct val="50000"/>
              </a:spcBef>
            </a:pPr>
            <a:r>
              <a:rPr lang="ru-RU" sz="3200" b="1" i="1">
                <a:solidFill>
                  <a:srgbClr val="FF3300"/>
                </a:solidFill>
                <a:effectLst>
                  <a:outerShdw blurRad="38100" dist="38100" dir="2700000" algn="tl">
                    <a:srgbClr val="000000"/>
                  </a:outerShdw>
                </a:effectLst>
                <a:latin typeface="Times New Roman" pitchFamily="18" charset="0"/>
              </a:rPr>
              <a:t>Горела наша сталь».</a:t>
            </a:r>
          </a:p>
          <a:p>
            <a:pPr>
              <a:spcBef>
                <a:spcPct val="50000"/>
              </a:spcBef>
            </a:pPr>
            <a:r>
              <a:rPr lang="ru-RU" sz="3200" b="1" i="1">
                <a:solidFill>
                  <a:srgbClr val="FF3300"/>
                </a:solidFill>
                <a:effectLst>
                  <a:outerShdw blurRad="38100" dist="38100" dir="2700000" algn="tl">
                    <a:srgbClr val="000000"/>
                  </a:outerShdw>
                </a:effectLst>
                <a:latin typeface="Times New Roman" pitchFamily="18" charset="0"/>
              </a:rPr>
              <a:t>			Из песни</a:t>
            </a:r>
          </a:p>
        </p:txBody>
      </p:sp>
      <p:grpSp>
        <p:nvGrpSpPr>
          <p:cNvPr id="9" name="Группа 8"/>
          <p:cNvGrpSpPr/>
          <p:nvPr/>
        </p:nvGrpSpPr>
        <p:grpSpPr>
          <a:xfrm>
            <a:off x="0" y="0"/>
            <a:ext cx="3810000" cy="5638800"/>
            <a:chOff x="0" y="0"/>
            <a:chExt cx="3810000" cy="5638800"/>
          </a:xfrm>
        </p:grpSpPr>
        <p:pic>
          <p:nvPicPr>
            <p:cNvPr id="13316" name="Picture 4" descr="423B90B4"/>
            <p:cNvPicPr>
              <a:picLocks noChangeAspect="1" noChangeArrowheads="1"/>
            </p:cNvPicPr>
            <p:nvPr/>
          </p:nvPicPr>
          <p:blipFill>
            <a:blip r:embed="rId3" cstate="print"/>
            <a:srcRect/>
            <a:stretch>
              <a:fillRect/>
            </a:stretch>
          </p:blipFill>
          <p:spPr bwMode="auto">
            <a:xfrm>
              <a:off x="0" y="0"/>
              <a:ext cx="3787775" cy="5638800"/>
            </a:xfrm>
            <a:prstGeom prst="rect">
              <a:avLst/>
            </a:prstGeom>
            <a:noFill/>
            <a:ln w="9525">
              <a:solidFill>
                <a:srgbClr val="FF3300"/>
              </a:solidFill>
              <a:miter lim="800000"/>
              <a:headEnd/>
              <a:tailEnd/>
            </a:ln>
          </p:spPr>
        </p:pic>
        <p:pic>
          <p:nvPicPr>
            <p:cNvPr id="13321" name="Picture 9"/>
            <p:cNvPicPr>
              <a:picLocks noChangeAspect="1" noChangeArrowheads="1"/>
            </p:cNvPicPr>
            <p:nvPr/>
          </p:nvPicPr>
          <p:blipFill>
            <a:blip r:embed="rId4" cstate="print">
              <a:lum bright="-10000" contrast="20000"/>
            </a:blip>
            <a:srcRect b="18750"/>
            <a:stretch>
              <a:fillRect/>
            </a:stretch>
          </p:blipFill>
          <p:spPr bwMode="auto">
            <a:xfrm>
              <a:off x="0" y="0"/>
              <a:ext cx="3810000" cy="990600"/>
            </a:xfrm>
            <a:prstGeom prst="rect">
              <a:avLst/>
            </a:prstGeom>
            <a:solidFill>
              <a:srgbClr val="FFFF99">
                <a:alpha val="45000"/>
              </a:srgbClr>
            </a:solid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5" presetClass="entr" presetSubtype="0" fill="hold" nodeType="withEffect">
                                  <p:stCondLst>
                                    <p:cond delay="0"/>
                                  </p:stCondLst>
                                  <p:childTnLst>
                                    <p:set>
                                      <p:cBhvr>
                                        <p:cTn id="11" dur="1" fill="hold">
                                          <p:stCondLst>
                                            <p:cond delay="0"/>
                                          </p:stCondLst>
                                        </p:cTn>
                                        <p:tgtEl>
                                          <p:spTgt spid="13317"/>
                                        </p:tgtEl>
                                        <p:attrNameLst>
                                          <p:attrName>style.visibility</p:attrName>
                                        </p:attrNameLst>
                                      </p:cBhvr>
                                      <p:to>
                                        <p:strVal val="visible"/>
                                      </p:to>
                                    </p:set>
                                    <p:anim calcmode="lin" valueType="num">
                                      <p:cBhvr>
                                        <p:cTn id="12" dur="1000" fill="hold"/>
                                        <p:tgtEl>
                                          <p:spTgt spid="13317"/>
                                        </p:tgtEl>
                                        <p:attrNameLst>
                                          <p:attrName>ppt_w</p:attrName>
                                        </p:attrNameLst>
                                      </p:cBhvr>
                                      <p:tavLst>
                                        <p:tav tm="0">
                                          <p:val>
                                            <p:strVal val="#ppt_w*0.70"/>
                                          </p:val>
                                        </p:tav>
                                        <p:tav tm="100000">
                                          <p:val>
                                            <p:strVal val="#ppt_w"/>
                                          </p:val>
                                        </p:tav>
                                      </p:tavLst>
                                    </p:anim>
                                    <p:anim calcmode="lin" valueType="num">
                                      <p:cBhvr>
                                        <p:cTn id="13" dur="1000" fill="hold"/>
                                        <p:tgtEl>
                                          <p:spTgt spid="13317"/>
                                        </p:tgtEl>
                                        <p:attrNameLst>
                                          <p:attrName>ppt_h</p:attrName>
                                        </p:attrNameLst>
                                      </p:cBhvr>
                                      <p:tavLst>
                                        <p:tav tm="0">
                                          <p:val>
                                            <p:strVal val="#ppt_h"/>
                                          </p:val>
                                        </p:tav>
                                        <p:tav tm="100000">
                                          <p:val>
                                            <p:strVal val="#ppt_h"/>
                                          </p:val>
                                        </p:tav>
                                      </p:tavLst>
                                    </p:anim>
                                    <p:animEffect transition="in" filter="fade">
                                      <p:cBhvr>
                                        <p:cTn id="14" dur="1000"/>
                                        <p:tgtEl>
                                          <p:spTgt spid="13317"/>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13319"/>
                                        </p:tgtEl>
                                        <p:attrNameLst>
                                          <p:attrName>style.visibility</p:attrName>
                                        </p:attrNameLst>
                                      </p:cBhvr>
                                      <p:to>
                                        <p:strVal val="visible"/>
                                      </p:to>
                                    </p:set>
                                    <p:anim calcmode="lin" valueType="num">
                                      <p:cBhvr>
                                        <p:cTn id="18" dur="1000" fill="hold"/>
                                        <p:tgtEl>
                                          <p:spTgt spid="13319"/>
                                        </p:tgtEl>
                                        <p:attrNameLst>
                                          <p:attrName>ppt_w</p:attrName>
                                        </p:attrNameLst>
                                      </p:cBhvr>
                                      <p:tavLst>
                                        <p:tav tm="0">
                                          <p:val>
                                            <p:fltVal val="0"/>
                                          </p:val>
                                        </p:tav>
                                        <p:tav tm="100000">
                                          <p:val>
                                            <p:strVal val="#ppt_w"/>
                                          </p:val>
                                        </p:tav>
                                      </p:tavLst>
                                    </p:anim>
                                    <p:anim calcmode="lin" valueType="num">
                                      <p:cBhvr>
                                        <p:cTn id="19" dur="1000" fill="hold"/>
                                        <p:tgtEl>
                                          <p:spTgt spid="133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86200" y="0"/>
            <a:ext cx="5257800" cy="1752600"/>
          </a:xfrm>
        </p:spPr>
        <p:txBody>
          <a:bodyPr/>
          <a:lstStyle/>
          <a:p>
            <a:r>
              <a:rPr lang="ru-RU" sz="3200" b="1">
                <a:solidFill>
                  <a:srgbClr val="FF3300"/>
                </a:solidFill>
                <a:effectLst>
                  <a:outerShdw blurRad="38100" dist="38100" dir="2700000" algn="tl">
                    <a:srgbClr val="000000"/>
                  </a:outerShdw>
                </a:effectLst>
                <a:latin typeface="Times New Roman" pitchFamily="18" charset="0"/>
              </a:rPr>
              <a:t>Январь – март 1943 г. формирование Уральского танкового корпуса</a:t>
            </a:r>
          </a:p>
        </p:txBody>
      </p:sp>
      <p:pic>
        <p:nvPicPr>
          <p:cNvPr id="6153" name="Picture 9" descr="28E1974E"/>
          <p:cNvPicPr>
            <a:picLocks noChangeAspect="1" noChangeArrowheads="1"/>
          </p:cNvPicPr>
          <p:nvPr/>
        </p:nvPicPr>
        <p:blipFill>
          <a:blip r:embed="rId2" cstate="print">
            <a:lum bright="-6000" contrast="30000"/>
          </a:blip>
          <a:srcRect/>
          <a:stretch>
            <a:fillRect/>
          </a:stretch>
        </p:blipFill>
        <p:spPr bwMode="auto">
          <a:xfrm>
            <a:off x="5638800" y="1828800"/>
            <a:ext cx="1868488" cy="2590800"/>
          </a:xfrm>
          <a:prstGeom prst="rect">
            <a:avLst/>
          </a:prstGeom>
          <a:noFill/>
          <a:ln w="9525">
            <a:solidFill>
              <a:srgbClr val="FF3300"/>
            </a:solidFill>
            <a:miter lim="800000"/>
            <a:headEnd/>
            <a:tailEnd/>
          </a:ln>
        </p:spPr>
      </p:pic>
      <p:sp>
        <p:nvSpPr>
          <p:cNvPr id="6154" name="Rectangle 10"/>
          <p:cNvSpPr>
            <a:spLocks noChangeArrowheads="1"/>
          </p:cNvSpPr>
          <p:nvPr/>
        </p:nvSpPr>
        <p:spPr bwMode="auto">
          <a:xfrm>
            <a:off x="4191000" y="4572000"/>
            <a:ext cx="4648200" cy="1935163"/>
          </a:xfrm>
          <a:prstGeom prst="rect">
            <a:avLst/>
          </a:prstGeom>
          <a:solidFill>
            <a:srgbClr val="FFFFCC"/>
          </a:solidFill>
          <a:ln w="9525">
            <a:noFill/>
            <a:miter lim="800000"/>
            <a:headEnd/>
            <a:tailEnd/>
          </a:ln>
          <a:effectLst/>
        </p:spPr>
        <p:txBody>
          <a:bodyPr/>
          <a:lstStyle/>
          <a:p>
            <a:pPr marL="342900" indent="-342900">
              <a:lnSpc>
                <a:spcPct val="80000"/>
              </a:lnSpc>
              <a:spcBef>
                <a:spcPct val="20000"/>
              </a:spcBef>
            </a:pPr>
            <a:r>
              <a:rPr lang="ru-RU" sz="2400">
                <a:latin typeface="Times New Roman" pitchFamily="18" charset="0"/>
              </a:rPr>
              <a:t>		В огне сражений // Военная история Урала: События и люди / Под общей ред. А. В. Сперанского. - Екатеринбург: ИД "Сократ", 2008. - с. 225-235 </a:t>
            </a:r>
          </a:p>
        </p:txBody>
      </p:sp>
      <p:grpSp>
        <p:nvGrpSpPr>
          <p:cNvPr id="9" name="Группа 8"/>
          <p:cNvGrpSpPr/>
          <p:nvPr/>
        </p:nvGrpSpPr>
        <p:grpSpPr>
          <a:xfrm>
            <a:off x="0" y="0"/>
            <a:ext cx="3998780" cy="5715000"/>
            <a:chOff x="0" y="0"/>
            <a:chExt cx="3998780" cy="5715000"/>
          </a:xfrm>
        </p:grpSpPr>
        <p:pic>
          <p:nvPicPr>
            <p:cNvPr id="6148" name="Picture 4" descr="9E85732C"/>
            <p:cNvPicPr>
              <a:picLocks noChangeAspect="1" noChangeArrowheads="1"/>
            </p:cNvPicPr>
            <p:nvPr/>
          </p:nvPicPr>
          <p:blipFill>
            <a:blip r:embed="rId3" cstate="print"/>
            <a:srcRect/>
            <a:stretch>
              <a:fillRect/>
            </a:stretch>
          </p:blipFill>
          <p:spPr bwMode="auto">
            <a:xfrm>
              <a:off x="0" y="0"/>
              <a:ext cx="3990975" cy="5715000"/>
            </a:xfrm>
            <a:prstGeom prst="rect">
              <a:avLst/>
            </a:prstGeom>
            <a:noFill/>
            <a:ln w="9525">
              <a:solidFill>
                <a:srgbClr val="FF3300"/>
              </a:solidFill>
              <a:miter lim="800000"/>
              <a:headEnd/>
              <a:tailEnd/>
            </a:ln>
          </p:spPr>
        </p:pic>
        <p:pic>
          <p:nvPicPr>
            <p:cNvPr id="8" name="Picture 3"/>
            <p:cNvPicPr>
              <a:picLocks noChangeAspect="1" noChangeArrowheads="1"/>
            </p:cNvPicPr>
            <p:nvPr/>
          </p:nvPicPr>
          <p:blipFill>
            <a:blip r:embed="rId4" cstate="print">
              <a:lum bright="-10000" contrast="20000"/>
            </a:blip>
            <a:srcRect/>
            <a:stretch>
              <a:fillRect/>
            </a:stretch>
          </p:blipFill>
          <p:spPr bwMode="auto">
            <a:xfrm>
              <a:off x="0" y="0"/>
              <a:ext cx="3998780" cy="10668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childTnLst>
                                </p:cTn>
                              </p:par>
                              <p:par>
                                <p:cTn id="9" presetID="55" presetClass="entr" presetSubtype="0" fill="hold" grpId="0" nodeType="with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p:cTn id="11" dur="1000" fill="hold"/>
                                        <p:tgtEl>
                                          <p:spTgt spid="6146"/>
                                        </p:tgtEl>
                                        <p:attrNameLst>
                                          <p:attrName>ppt_w</p:attrName>
                                        </p:attrNameLst>
                                      </p:cBhvr>
                                      <p:tavLst>
                                        <p:tav tm="0">
                                          <p:val>
                                            <p:strVal val="#ppt_w*0.70"/>
                                          </p:val>
                                        </p:tav>
                                        <p:tav tm="100000">
                                          <p:val>
                                            <p:strVal val="#ppt_w"/>
                                          </p:val>
                                        </p:tav>
                                      </p:tavLst>
                                    </p:anim>
                                    <p:anim calcmode="lin" valueType="num">
                                      <p:cBhvr>
                                        <p:cTn id="12" dur="1000" fill="hold"/>
                                        <p:tgtEl>
                                          <p:spTgt spid="6146"/>
                                        </p:tgtEl>
                                        <p:attrNameLst>
                                          <p:attrName>ppt_h</p:attrName>
                                        </p:attrNameLst>
                                      </p:cBhvr>
                                      <p:tavLst>
                                        <p:tav tm="0">
                                          <p:val>
                                            <p:strVal val="#ppt_h"/>
                                          </p:val>
                                        </p:tav>
                                        <p:tav tm="100000">
                                          <p:val>
                                            <p:strVal val="#ppt_h"/>
                                          </p:val>
                                        </p:tav>
                                      </p:tavLst>
                                    </p:anim>
                                    <p:animEffect transition="in" filter="fade">
                                      <p:cBhvr>
                                        <p:cTn id="13" dur="1000"/>
                                        <p:tgtEl>
                                          <p:spTgt spid="6146"/>
                                        </p:tgtEl>
                                      </p:cBhvr>
                                    </p:animEffect>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6153"/>
                                        </p:tgtEl>
                                        <p:attrNameLst>
                                          <p:attrName>style.visibility</p:attrName>
                                        </p:attrNameLst>
                                      </p:cBhvr>
                                      <p:to>
                                        <p:strVal val="visible"/>
                                      </p:to>
                                    </p:set>
                                    <p:anim calcmode="lin" valueType="num">
                                      <p:cBhvr>
                                        <p:cTn id="17" dur="1000" fill="hold"/>
                                        <p:tgtEl>
                                          <p:spTgt spid="6153"/>
                                        </p:tgtEl>
                                        <p:attrNameLst>
                                          <p:attrName>ppt_w</p:attrName>
                                        </p:attrNameLst>
                                      </p:cBhvr>
                                      <p:tavLst>
                                        <p:tav tm="0">
                                          <p:val>
                                            <p:fltVal val="0"/>
                                          </p:val>
                                        </p:tav>
                                        <p:tav tm="100000">
                                          <p:val>
                                            <p:strVal val="#ppt_w"/>
                                          </p:val>
                                        </p:tav>
                                      </p:tavLst>
                                    </p:anim>
                                    <p:anim calcmode="lin" valueType="num">
                                      <p:cBhvr>
                                        <p:cTn id="18" dur="1000" fill="hold"/>
                                        <p:tgtEl>
                                          <p:spTgt spid="6153"/>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6154"/>
                                        </p:tgtEl>
                                        <p:attrNameLst>
                                          <p:attrName>style.visibility</p:attrName>
                                        </p:attrNameLst>
                                      </p:cBhvr>
                                      <p:to>
                                        <p:strVal val="visible"/>
                                      </p:to>
                                    </p:set>
                                    <p:anim calcmode="lin" valueType="num">
                                      <p:cBhvr>
                                        <p:cTn id="21" dur="1000" fill="hold"/>
                                        <p:tgtEl>
                                          <p:spTgt spid="6154"/>
                                        </p:tgtEl>
                                        <p:attrNameLst>
                                          <p:attrName>ppt_w</p:attrName>
                                        </p:attrNameLst>
                                      </p:cBhvr>
                                      <p:tavLst>
                                        <p:tav tm="0">
                                          <p:val>
                                            <p:fltVal val="0"/>
                                          </p:val>
                                        </p:tav>
                                        <p:tav tm="100000">
                                          <p:val>
                                            <p:strVal val="#ppt_w"/>
                                          </p:val>
                                        </p:tav>
                                      </p:tavLst>
                                    </p:anim>
                                    <p:anim calcmode="lin" valueType="num">
                                      <p:cBhvr>
                                        <p:cTn id="22" dur="1000" fill="hold"/>
                                        <p:tgtEl>
                                          <p:spTgt spid="61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1295400"/>
          </a:xfrm>
        </p:spPr>
        <p:txBody>
          <a:bodyPr/>
          <a:lstStyle/>
          <a:p>
            <a:r>
              <a:rPr lang="ru-RU" sz="3000" b="1">
                <a:solidFill>
                  <a:srgbClr val="FF3300"/>
                </a:solidFill>
                <a:effectLst>
                  <a:outerShdw blurRad="38100" dist="38100" dir="2700000" algn="tl">
                    <a:srgbClr val="000000"/>
                  </a:outerShdw>
                </a:effectLst>
                <a:latin typeface="Times New Roman" pitchFamily="18" charset="0"/>
              </a:rPr>
              <a:t>Клятва бойцов, командиров и политработников</a:t>
            </a:r>
            <a:br>
              <a:rPr lang="ru-RU" sz="3000" b="1">
                <a:solidFill>
                  <a:srgbClr val="FF3300"/>
                </a:solidFill>
                <a:effectLst>
                  <a:outerShdw blurRad="38100" dist="38100" dir="2700000" algn="tl">
                    <a:srgbClr val="000000"/>
                  </a:outerShdw>
                </a:effectLst>
                <a:latin typeface="Times New Roman" pitchFamily="18" charset="0"/>
              </a:rPr>
            </a:br>
            <a:r>
              <a:rPr lang="ru-RU" sz="3000" b="1">
                <a:solidFill>
                  <a:srgbClr val="FF3300"/>
                </a:solidFill>
                <a:effectLst>
                  <a:outerShdw blurRad="38100" dist="38100" dir="2700000" algn="tl">
                    <a:srgbClr val="000000"/>
                  </a:outerShdw>
                </a:effectLst>
                <a:latin typeface="Times New Roman" pitchFamily="18" charset="0"/>
              </a:rPr>
              <a:t>Уральского Добровольческого танкового корпуса</a:t>
            </a:r>
          </a:p>
        </p:txBody>
      </p:sp>
      <p:sp>
        <p:nvSpPr>
          <p:cNvPr id="15363" name="Rectangle 3"/>
          <p:cNvSpPr>
            <a:spLocks noGrp="1" noChangeArrowheads="1"/>
          </p:cNvSpPr>
          <p:nvPr>
            <p:ph type="body" idx="1"/>
          </p:nvPr>
        </p:nvSpPr>
        <p:spPr>
          <a:xfrm>
            <a:off x="0" y="1295400"/>
            <a:ext cx="9144000" cy="5562600"/>
          </a:xfrm>
          <a:solidFill>
            <a:srgbClr val="FFFFCC"/>
          </a:solidFill>
        </p:spPr>
        <p:txBody>
          <a:bodyPr/>
          <a:lstStyle/>
          <a:p>
            <a:pPr>
              <a:lnSpc>
                <a:spcPct val="80000"/>
              </a:lnSpc>
              <a:buFontTx/>
              <a:buNone/>
            </a:pPr>
            <a:r>
              <a:rPr lang="ru-RU" sz="1800"/>
              <a:t>		Мы, гвардейцы 10 Гвардейского Уральского Добровольческого Танкового Корпуса, клянемся матери-Родине, Советскому народу, нашему вождю Великому Сталину с честью и доблестью выполнять военную присягу…</a:t>
            </a:r>
          </a:p>
          <a:p>
            <a:pPr>
              <a:lnSpc>
                <a:spcPct val="80000"/>
              </a:lnSpc>
              <a:buFontTx/>
              <a:buNone/>
            </a:pPr>
            <a:endParaRPr lang="ru-RU" sz="1800"/>
          </a:p>
          <a:p>
            <a:pPr>
              <a:lnSpc>
                <a:spcPct val="80000"/>
              </a:lnSpc>
              <a:buFontTx/>
              <a:buNone/>
            </a:pPr>
            <a:r>
              <a:rPr lang="ru-RU" sz="1800"/>
              <a:t>	МЫ КЛЯНЕМСЯ:</a:t>
            </a:r>
          </a:p>
          <a:p>
            <a:pPr>
              <a:lnSpc>
                <a:spcPct val="80000"/>
              </a:lnSpc>
              <a:buFontTx/>
              <a:buNone/>
            </a:pPr>
            <a:r>
              <a:rPr lang="ru-RU" sz="1800"/>
              <a:t>		Очистить нашу священную Советскую землю от немецких оккупантов, отомстить врагу за все его злодеяния и надругательства над нашим народом.</a:t>
            </a:r>
          </a:p>
          <a:p>
            <a:pPr>
              <a:lnSpc>
                <a:spcPct val="80000"/>
              </a:lnSpc>
              <a:buFontTx/>
              <a:buNone/>
            </a:pPr>
            <a:endParaRPr lang="ru-RU" sz="1800"/>
          </a:p>
          <a:p>
            <a:pPr>
              <a:lnSpc>
                <a:spcPct val="80000"/>
              </a:lnSpc>
              <a:buFontTx/>
              <a:buNone/>
            </a:pPr>
            <a:r>
              <a:rPr lang="ru-RU" sz="1800"/>
              <a:t>	МЫ КЛЯНЕМСЯ:</a:t>
            </a:r>
          </a:p>
          <a:p>
            <a:pPr>
              <a:lnSpc>
                <a:spcPct val="80000"/>
              </a:lnSpc>
              <a:buFontTx/>
              <a:buNone/>
            </a:pPr>
            <a:r>
              <a:rPr lang="ru-RU" sz="1800"/>
              <a:t>		Не теряя ни единой минуты, не щадя сил совершенствовать свое боевое мастерство… Всегда высоко держать честь гвардейского знамени, победоносно нести его до полного разгрома врага. Если потребуется, каждый из нас не пожалеет отдать своей крови и жизни во имя победы над врагами всего прогрессивного человечества.</a:t>
            </a:r>
          </a:p>
          <a:p>
            <a:pPr>
              <a:lnSpc>
                <a:spcPct val="80000"/>
              </a:lnSpc>
              <a:buFontTx/>
              <a:buNone/>
            </a:pPr>
            <a:r>
              <a:rPr lang="ru-RU" sz="1800"/>
              <a:t>	МЫ КЛЯНЕМСЯ:</a:t>
            </a:r>
          </a:p>
          <a:p>
            <a:pPr>
              <a:lnSpc>
                <a:spcPct val="80000"/>
              </a:lnSpc>
              <a:buFontTx/>
              <a:buNone/>
            </a:pPr>
            <a:r>
              <a:rPr lang="ru-RU" sz="1800"/>
              <a:t>		Хранить и умножать вековую славу Урала, славу русского оружия. Храбро и самоотверженно громить и уничтожать немецких захватчиков, до полного изгнания из пределов нашей социалистической отчизны.</a:t>
            </a:r>
          </a:p>
          <a:p>
            <a:pPr>
              <a:lnSpc>
                <a:spcPct val="80000"/>
              </a:lnSpc>
              <a:buFontTx/>
              <a:buNone/>
            </a:pPr>
            <a:endParaRPr lang="ru-RU" sz="1800"/>
          </a:p>
          <a:p>
            <a:pPr>
              <a:lnSpc>
                <a:spcPct val="80000"/>
              </a:lnSpc>
              <a:buFontTx/>
              <a:buNone/>
            </a:pPr>
            <a:r>
              <a:rPr lang="ru-RU" sz="1800"/>
              <a:t>	Слава Великому СТАЛИНУ!</a:t>
            </a:r>
          </a:p>
          <a:p>
            <a:pPr>
              <a:lnSpc>
                <a:spcPct val="80000"/>
              </a:lnSpc>
              <a:buFontTx/>
              <a:buNone/>
            </a:pPr>
            <a:r>
              <a:rPr lang="ru-RU" sz="1800"/>
              <a:t>	Смерть немецким оккупантам!                       Ноябрь, 1943 г.</a:t>
            </a:r>
          </a:p>
        </p:txBody>
      </p:sp>
      <p:pic>
        <p:nvPicPr>
          <p:cNvPr id="15365" name="Picture 5" descr="7D098353"/>
          <p:cNvPicPr>
            <a:picLocks noChangeAspect="1" noChangeArrowheads="1"/>
          </p:cNvPicPr>
          <p:nvPr/>
        </p:nvPicPr>
        <p:blipFill>
          <a:blip r:embed="rId2" cstate="print">
            <a:clrChange>
              <a:clrFrom>
                <a:srgbClr val="D6CFBF"/>
              </a:clrFrom>
              <a:clrTo>
                <a:srgbClr val="D6CFBF">
                  <a:alpha val="0"/>
                </a:srgbClr>
              </a:clrTo>
            </a:clrChange>
            <a:lum contrast="12000"/>
          </a:blip>
          <a:srcRect l="1274" t="67606" r="21040" b="18527"/>
          <a:stretch>
            <a:fillRect/>
          </a:stretch>
        </p:blipFill>
        <p:spPr bwMode="auto">
          <a:xfrm rot="-2061914">
            <a:off x="7162800" y="5791200"/>
            <a:ext cx="1981200" cy="520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strVal val="#ppt_w*0.70"/>
                                          </p:val>
                                        </p:tav>
                                        <p:tav tm="100000">
                                          <p:val>
                                            <p:strVal val="#ppt_w"/>
                                          </p:val>
                                        </p:tav>
                                      </p:tavLst>
                                    </p:anim>
                                    <p:anim calcmode="lin" valueType="num">
                                      <p:cBhvr>
                                        <p:cTn id="8" dur="1000" fill="hold"/>
                                        <p:tgtEl>
                                          <p:spTgt spid="15362"/>
                                        </p:tgtEl>
                                        <p:attrNameLst>
                                          <p:attrName>ppt_h</p:attrName>
                                        </p:attrNameLst>
                                      </p:cBhvr>
                                      <p:tavLst>
                                        <p:tav tm="0">
                                          <p:val>
                                            <p:strVal val="#ppt_h"/>
                                          </p:val>
                                        </p:tav>
                                        <p:tav tm="100000">
                                          <p:val>
                                            <p:strVal val="#ppt_h"/>
                                          </p:val>
                                        </p:tav>
                                      </p:tavLst>
                                    </p:anim>
                                    <p:animEffect transition="in" filter="fade">
                                      <p:cBhvr>
                                        <p:cTn id="9" dur="1000"/>
                                        <p:tgtEl>
                                          <p:spTgt spid="15362"/>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365"/>
                                        </p:tgtEl>
                                        <p:attrNameLst>
                                          <p:attrName>style.visibility</p:attrName>
                                        </p:attrNameLst>
                                      </p:cBhvr>
                                      <p:to>
                                        <p:strVal val="visible"/>
                                      </p:to>
                                    </p:set>
                                    <p:animEffect transition="in" filter="fade">
                                      <p:cBhvr>
                                        <p:cTn id="13" dur="1000"/>
                                        <p:tgtEl>
                                          <p:spTgt spid="15365"/>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15363">
                                            <p:bg/>
                                          </p:spTgt>
                                        </p:tgtEl>
                                        <p:attrNameLst>
                                          <p:attrName>style.visibility</p:attrName>
                                        </p:attrNameLst>
                                      </p:cBhvr>
                                      <p:to>
                                        <p:strVal val="visible"/>
                                      </p:to>
                                    </p:set>
                                    <p:anim calcmode="lin" valueType="num">
                                      <p:cBhvr>
                                        <p:cTn id="16" dur="1000" fill="hold"/>
                                        <p:tgtEl>
                                          <p:spTgt spid="15363">
                                            <p:bg/>
                                          </p:spTgt>
                                        </p:tgtEl>
                                        <p:attrNameLst>
                                          <p:attrName>ppt_w</p:attrName>
                                        </p:attrNameLst>
                                      </p:cBhvr>
                                      <p:tavLst>
                                        <p:tav tm="0">
                                          <p:val>
                                            <p:strVal val="#ppt_w*0.70"/>
                                          </p:val>
                                        </p:tav>
                                        <p:tav tm="100000">
                                          <p:val>
                                            <p:strVal val="#ppt_w"/>
                                          </p:val>
                                        </p:tav>
                                      </p:tavLst>
                                    </p:anim>
                                    <p:anim calcmode="lin" valueType="num">
                                      <p:cBhvr>
                                        <p:cTn id="17" dur="1000" fill="hold"/>
                                        <p:tgtEl>
                                          <p:spTgt spid="15363">
                                            <p:bg/>
                                          </p:spTgt>
                                        </p:tgtEl>
                                        <p:attrNameLst>
                                          <p:attrName>ppt_h</p:attrName>
                                        </p:attrNameLst>
                                      </p:cBhvr>
                                      <p:tavLst>
                                        <p:tav tm="0">
                                          <p:val>
                                            <p:strVal val="#ppt_h"/>
                                          </p:val>
                                        </p:tav>
                                        <p:tav tm="100000">
                                          <p:val>
                                            <p:strVal val="#ppt_h"/>
                                          </p:val>
                                        </p:tav>
                                      </p:tavLst>
                                    </p:anim>
                                    <p:animEffect transition="in" filter="fade">
                                      <p:cBhvr>
                                        <p:cTn id="18" dur="1000"/>
                                        <p:tgtEl>
                                          <p:spTgt spid="15363">
                                            <p:bg/>
                                          </p:spTgt>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15363">
                                            <p:txEl>
                                              <p:pRg st="0" end="0"/>
                                            </p:txEl>
                                          </p:spTgt>
                                        </p:tgtEl>
                                        <p:attrNameLst>
                                          <p:attrName>style.visibility</p:attrName>
                                        </p:attrNameLst>
                                      </p:cBhvr>
                                      <p:to>
                                        <p:strVal val="visible"/>
                                      </p:to>
                                    </p:set>
                                    <p:anim calcmode="lin" valueType="num">
                                      <p:cBhvr>
                                        <p:cTn id="21" dur="1000" fill="hold"/>
                                        <p:tgtEl>
                                          <p:spTgt spid="15363">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15363">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15363">
                                            <p:txEl>
                                              <p:pRg st="0" end="0"/>
                                            </p:txEl>
                                          </p:spTgt>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15363">
                                            <p:txEl>
                                              <p:pRg st="2" end="2"/>
                                            </p:txEl>
                                          </p:spTgt>
                                        </p:tgtEl>
                                        <p:attrNameLst>
                                          <p:attrName>style.visibility</p:attrName>
                                        </p:attrNameLst>
                                      </p:cBhvr>
                                      <p:to>
                                        <p:strVal val="visible"/>
                                      </p:to>
                                    </p:set>
                                    <p:anim calcmode="lin" valueType="num">
                                      <p:cBhvr>
                                        <p:cTn id="26" dur="1000" fill="hold"/>
                                        <p:tgtEl>
                                          <p:spTgt spid="15363">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1536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15363">
                                            <p:txEl>
                                              <p:pRg st="2" end="2"/>
                                            </p:txEl>
                                          </p:spTgt>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15363">
                                            <p:txEl>
                                              <p:pRg st="3" end="3"/>
                                            </p:txEl>
                                          </p:spTgt>
                                        </p:tgtEl>
                                        <p:attrNameLst>
                                          <p:attrName>style.visibility</p:attrName>
                                        </p:attrNameLst>
                                      </p:cBhvr>
                                      <p:to>
                                        <p:strVal val="visible"/>
                                      </p:to>
                                    </p:set>
                                    <p:anim calcmode="lin" valueType="num">
                                      <p:cBhvr>
                                        <p:cTn id="31" dur="1000" fill="hold"/>
                                        <p:tgtEl>
                                          <p:spTgt spid="15363">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15363">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15363">
                                            <p:txEl>
                                              <p:pRg st="3" end="3"/>
                                            </p:txEl>
                                          </p:spTgt>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15363">
                                            <p:txEl>
                                              <p:pRg st="5" end="5"/>
                                            </p:txEl>
                                          </p:spTgt>
                                        </p:tgtEl>
                                        <p:attrNameLst>
                                          <p:attrName>style.visibility</p:attrName>
                                        </p:attrNameLst>
                                      </p:cBhvr>
                                      <p:to>
                                        <p:strVal val="visible"/>
                                      </p:to>
                                    </p:set>
                                    <p:anim calcmode="lin" valueType="num">
                                      <p:cBhvr>
                                        <p:cTn id="36" dur="1000" fill="hold"/>
                                        <p:tgtEl>
                                          <p:spTgt spid="15363">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15363">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15363">
                                            <p:txEl>
                                              <p:pRg st="5" end="5"/>
                                            </p:txEl>
                                          </p:spTgt>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15363">
                                            <p:txEl>
                                              <p:pRg st="6" end="6"/>
                                            </p:txEl>
                                          </p:spTgt>
                                        </p:tgtEl>
                                        <p:attrNameLst>
                                          <p:attrName>style.visibility</p:attrName>
                                        </p:attrNameLst>
                                      </p:cBhvr>
                                      <p:to>
                                        <p:strVal val="visible"/>
                                      </p:to>
                                    </p:set>
                                    <p:anim calcmode="lin" valueType="num">
                                      <p:cBhvr>
                                        <p:cTn id="41" dur="1000" fill="hold"/>
                                        <p:tgtEl>
                                          <p:spTgt spid="15363">
                                            <p:txEl>
                                              <p:pRg st="6" end="6"/>
                                            </p:txEl>
                                          </p:spTgt>
                                        </p:tgtEl>
                                        <p:attrNameLst>
                                          <p:attrName>ppt_w</p:attrName>
                                        </p:attrNameLst>
                                      </p:cBhvr>
                                      <p:tavLst>
                                        <p:tav tm="0">
                                          <p:val>
                                            <p:strVal val="#ppt_w*0.70"/>
                                          </p:val>
                                        </p:tav>
                                        <p:tav tm="100000">
                                          <p:val>
                                            <p:strVal val="#ppt_w"/>
                                          </p:val>
                                        </p:tav>
                                      </p:tavLst>
                                    </p:anim>
                                    <p:anim calcmode="lin" valueType="num">
                                      <p:cBhvr>
                                        <p:cTn id="42" dur="1000" fill="hold"/>
                                        <p:tgtEl>
                                          <p:spTgt spid="15363">
                                            <p:txEl>
                                              <p:pRg st="6" end="6"/>
                                            </p:txEl>
                                          </p:spTgt>
                                        </p:tgtEl>
                                        <p:attrNameLst>
                                          <p:attrName>ppt_h</p:attrName>
                                        </p:attrNameLst>
                                      </p:cBhvr>
                                      <p:tavLst>
                                        <p:tav tm="0">
                                          <p:val>
                                            <p:strVal val="#ppt_h"/>
                                          </p:val>
                                        </p:tav>
                                        <p:tav tm="100000">
                                          <p:val>
                                            <p:strVal val="#ppt_h"/>
                                          </p:val>
                                        </p:tav>
                                      </p:tavLst>
                                    </p:anim>
                                    <p:animEffect transition="in" filter="fade">
                                      <p:cBhvr>
                                        <p:cTn id="43" dur="1000"/>
                                        <p:tgtEl>
                                          <p:spTgt spid="15363">
                                            <p:txEl>
                                              <p:pRg st="6" end="6"/>
                                            </p:txEl>
                                          </p:spTgt>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15363">
                                            <p:txEl>
                                              <p:pRg st="7" end="7"/>
                                            </p:txEl>
                                          </p:spTgt>
                                        </p:tgtEl>
                                        <p:attrNameLst>
                                          <p:attrName>style.visibility</p:attrName>
                                        </p:attrNameLst>
                                      </p:cBhvr>
                                      <p:to>
                                        <p:strVal val="visible"/>
                                      </p:to>
                                    </p:set>
                                    <p:anim calcmode="lin" valueType="num">
                                      <p:cBhvr>
                                        <p:cTn id="46" dur="1000" fill="hold"/>
                                        <p:tgtEl>
                                          <p:spTgt spid="15363">
                                            <p:txEl>
                                              <p:pRg st="7" end="7"/>
                                            </p:txEl>
                                          </p:spTgt>
                                        </p:tgtEl>
                                        <p:attrNameLst>
                                          <p:attrName>ppt_w</p:attrName>
                                        </p:attrNameLst>
                                      </p:cBhvr>
                                      <p:tavLst>
                                        <p:tav tm="0">
                                          <p:val>
                                            <p:strVal val="#ppt_w*0.70"/>
                                          </p:val>
                                        </p:tav>
                                        <p:tav tm="100000">
                                          <p:val>
                                            <p:strVal val="#ppt_w"/>
                                          </p:val>
                                        </p:tav>
                                      </p:tavLst>
                                    </p:anim>
                                    <p:anim calcmode="lin" valueType="num">
                                      <p:cBhvr>
                                        <p:cTn id="47" dur="1000" fill="hold"/>
                                        <p:tgtEl>
                                          <p:spTgt spid="15363">
                                            <p:txEl>
                                              <p:pRg st="7" end="7"/>
                                            </p:txEl>
                                          </p:spTgt>
                                        </p:tgtEl>
                                        <p:attrNameLst>
                                          <p:attrName>ppt_h</p:attrName>
                                        </p:attrNameLst>
                                      </p:cBhvr>
                                      <p:tavLst>
                                        <p:tav tm="0">
                                          <p:val>
                                            <p:strVal val="#ppt_h"/>
                                          </p:val>
                                        </p:tav>
                                        <p:tav tm="100000">
                                          <p:val>
                                            <p:strVal val="#ppt_h"/>
                                          </p:val>
                                        </p:tav>
                                      </p:tavLst>
                                    </p:anim>
                                    <p:animEffect transition="in" filter="fade">
                                      <p:cBhvr>
                                        <p:cTn id="48" dur="1000"/>
                                        <p:tgtEl>
                                          <p:spTgt spid="15363">
                                            <p:txEl>
                                              <p:pRg st="7" end="7"/>
                                            </p:txEl>
                                          </p:spTgt>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15363">
                                            <p:txEl>
                                              <p:pRg st="8" end="8"/>
                                            </p:txEl>
                                          </p:spTgt>
                                        </p:tgtEl>
                                        <p:attrNameLst>
                                          <p:attrName>style.visibility</p:attrName>
                                        </p:attrNameLst>
                                      </p:cBhvr>
                                      <p:to>
                                        <p:strVal val="visible"/>
                                      </p:to>
                                    </p:set>
                                    <p:anim calcmode="lin" valueType="num">
                                      <p:cBhvr>
                                        <p:cTn id="51" dur="1000" fill="hold"/>
                                        <p:tgtEl>
                                          <p:spTgt spid="15363">
                                            <p:txEl>
                                              <p:pRg st="8" end="8"/>
                                            </p:txEl>
                                          </p:spTgt>
                                        </p:tgtEl>
                                        <p:attrNameLst>
                                          <p:attrName>ppt_w</p:attrName>
                                        </p:attrNameLst>
                                      </p:cBhvr>
                                      <p:tavLst>
                                        <p:tav tm="0">
                                          <p:val>
                                            <p:strVal val="#ppt_w*0.70"/>
                                          </p:val>
                                        </p:tav>
                                        <p:tav tm="100000">
                                          <p:val>
                                            <p:strVal val="#ppt_w"/>
                                          </p:val>
                                        </p:tav>
                                      </p:tavLst>
                                    </p:anim>
                                    <p:anim calcmode="lin" valueType="num">
                                      <p:cBhvr>
                                        <p:cTn id="52" dur="1000" fill="hold"/>
                                        <p:tgtEl>
                                          <p:spTgt spid="15363">
                                            <p:txEl>
                                              <p:pRg st="8" end="8"/>
                                            </p:txEl>
                                          </p:spTgt>
                                        </p:tgtEl>
                                        <p:attrNameLst>
                                          <p:attrName>ppt_h</p:attrName>
                                        </p:attrNameLst>
                                      </p:cBhvr>
                                      <p:tavLst>
                                        <p:tav tm="0">
                                          <p:val>
                                            <p:strVal val="#ppt_h"/>
                                          </p:val>
                                        </p:tav>
                                        <p:tav tm="100000">
                                          <p:val>
                                            <p:strVal val="#ppt_h"/>
                                          </p:val>
                                        </p:tav>
                                      </p:tavLst>
                                    </p:anim>
                                    <p:animEffect transition="in" filter="fade">
                                      <p:cBhvr>
                                        <p:cTn id="53" dur="1000"/>
                                        <p:tgtEl>
                                          <p:spTgt spid="15363">
                                            <p:txEl>
                                              <p:pRg st="8" end="8"/>
                                            </p:txEl>
                                          </p:spTgt>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15363">
                                            <p:txEl>
                                              <p:pRg st="10" end="10"/>
                                            </p:txEl>
                                          </p:spTgt>
                                        </p:tgtEl>
                                        <p:attrNameLst>
                                          <p:attrName>style.visibility</p:attrName>
                                        </p:attrNameLst>
                                      </p:cBhvr>
                                      <p:to>
                                        <p:strVal val="visible"/>
                                      </p:to>
                                    </p:set>
                                    <p:anim calcmode="lin" valueType="num">
                                      <p:cBhvr>
                                        <p:cTn id="56" dur="1000" fill="hold"/>
                                        <p:tgtEl>
                                          <p:spTgt spid="15363">
                                            <p:txEl>
                                              <p:pRg st="10" end="10"/>
                                            </p:txEl>
                                          </p:spTgt>
                                        </p:tgtEl>
                                        <p:attrNameLst>
                                          <p:attrName>ppt_w</p:attrName>
                                        </p:attrNameLst>
                                      </p:cBhvr>
                                      <p:tavLst>
                                        <p:tav tm="0">
                                          <p:val>
                                            <p:strVal val="#ppt_w*0.70"/>
                                          </p:val>
                                        </p:tav>
                                        <p:tav tm="100000">
                                          <p:val>
                                            <p:strVal val="#ppt_w"/>
                                          </p:val>
                                        </p:tav>
                                      </p:tavLst>
                                    </p:anim>
                                    <p:anim calcmode="lin" valueType="num">
                                      <p:cBhvr>
                                        <p:cTn id="57" dur="1000" fill="hold"/>
                                        <p:tgtEl>
                                          <p:spTgt spid="15363">
                                            <p:txEl>
                                              <p:pRg st="10" end="10"/>
                                            </p:txEl>
                                          </p:spTgt>
                                        </p:tgtEl>
                                        <p:attrNameLst>
                                          <p:attrName>ppt_h</p:attrName>
                                        </p:attrNameLst>
                                      </p:cBhvr>
                                      <p:tavLst>
                                        <p:tav tm="0">
                                          <p:val>
                                            <p:strVal val="#ppt_h"/>
                                          </p:val>
                                        </p:tav>
                                        <p:tav tm="100000">
                                          <p:val>
                                            <p:strVal val="#ppt_h"/>
                                          </p:val>
                                        </p:tav>
                                      </p:tavLst>
                                    </p:anim>
                                    <p:animEffect transition="in" filter="fade">
                                      <p:cBhvr>
                                        <p:cTn id="58" dur="1000"/>
                                        <p:tgtEl>
                                          <p:spTgt spid="15363">
                                            <p:txEl>
                                              <p:pRg st="10" end="10"/>
                                            </p:txEl>
                                          </p:spTgt>
                                        </p:tgtEl>
                                      </p:cBhvr>
                                    </p:animEffect>
                                  </p:childTnLst>
                                </p:cTn>
                              </p:par>
                              <p:par>
                                <p:cTn id="59" presetID="55" presetClass="entr" presetSubtype="0" fill="hold" grpId="0" nodeType="withEffect">
                                  <p:stCondLst>
                                    <p:cond delay="0"/>
                                  </p:stCondLst>
                                  <p:childTnLst>
                                    <p:set>
                                      <p:cBhvr>
                                        <p:cTn id="60" dur="1" fill="hold">
                                          <p:stCondLst>
                                            <p:cond delay="0"/>
                                          </p:stCondLst>
                                        </p:cTn>
                                        <p:tgtEl>
                                          <p:spTgt spid="15363">
                                            <p:txEl>
                                              <p:pRg st="11" end="11"/>
                                            </p:txEl>
                                          </p:spTgt>
                                        </p:tgtEl>
                                        <p:attrNameLst>
                                          <p:attrName>style.visibility</p:attrName>
                                        </p:attrNameLst>
                                      </p:cBhvr>
                                      <p:to>
                                        <p:strVal val="visible"/>
                                      </p:to>
                                    </p:set>
                                    <p:anim calcmode="lin" valueType="num">
                                      <p:cBhvr>
                                        <p:cTn id="61" dur="1000" fill="hold"/>
                                        <p:tgtEl>
                                          <p:spTgt spid="15363">
                                            <p:txEl>
                                              <p:pRg st="11" end="11"/>
                                            </p:txEl>
                                          </p:spTgt>
                                        </p:tgtEl>
                                        <p:attrNameLst>
                                          <p:attrName>ppt_w</p:attrName>
                                        </p:attrNameLst>
                                      </p:cBhvr>
                                      <p:tavLst>
                                        <p:tav tm="0">
                                          <p:val>
                                            <p:strVal val="#ppt_w*0.70"/>
                                          </p:val>
                                        </p:tav>
                                        <p:tav tm="100000">
                                          <p:val>
                                            <p:strVal val="#ppt_w"/>
                                          </p:val>
                                        </p:tav>
                                      </p:tavLst>
                                    </p:anim>
                                    <p:anim calcmode="lin" valueType="num">
                                      <p:cBhvr>
                                        <p:cTn id="62" dur="1000" fill="hold"/>
                                        <p:tgtEl>
                                          <p:spTgt spid="15363">
                                            <p:txEl>
                                              <p:pRg st="11" end="11"/>
                                            </p:txEl>
                                          </p:spTgt>
                                        </p:tgtEl>
                                        <p:attrNameLst>
                                          <p:attrName>ppt_h</p:attrName>
                                        </p:attrNameLst>
                                      </p:cBhvr>
                                      <p:tavLst>
                                        <p:tav tm="0">
                                          <p:val>
                                            <p:strVal val="#ppt_h"/>
                                          </p:val>
                                        </p:tav>
                                        <p:tav tm="100000">
                                          <p:val>
                                            <p:strVal val="#ppt_h"/>
                                          </p:val>
                                        </p:tav>
                                      </p:tavLst>
                                    </p:anim>
                                    <p:animEffect transition="in" filter="fade">
                                      <p:cBhvr>
                                        <p:cTn id="63" dur="1000"/>
                                        <p:tgtEl>
                                          <p:spTgt spid="1536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86200" y="0"/>
            <a:ext cx="5257800" cy="1143000"/>
          </a:xfrm>
        </p:spPr>
        <p:txBody>
          <a:bodyPr/>
          <a:lstStyle/>
          <a:p>
            <a:r>
              <a:rPr lang="ru-RU" sz="4000" b="1">
                <a:solidFill>
                  <a:srgbClr val="FF3300"/>
                </a:solidFill>
                <a:effectLst>
                  <a:outerShdw blurRad="38100" dist="38100" dir="2700000" algn="tl">
                    <a:srgbClr val="000000"/>
                  </a:outerShdw>
                </a:effectLst>
                <a:latin typeface="Times New Roman" pitchFamily="18" charset="0"/>
              </a:rPr>
              <a:t>Основные боевые операции УДТК</a:t>
            </a:r>
          </a:p>
        </p:txBody>
      </p:sp>
      <p:pic>
        <p:nvPicPr>
          <p:cNvPr id="12292" name="Picture 4" descr="2BB9144F"/>
          <p:cNvPicPr>
            <a:picLocks noChangeAspect="1" noChangeArrowheads="1"/>
          </p:cNvPicPr>
          <p:nvPr/>
        </p:nvPicPr>
        <p:blipFill>
          <a:blip r:embed="rId2" cstate="print">
            <a:lum bright="-6000" contrast="12000"/>
          </a:blip>
          <a:srcRect/>
          <a:stretch>
            <a:fillRect/>
          </a:stretch>
        </p:blipFill>
        <p:spPr bwMode="auto">
          <a:xfrm>
            <a:off x="4267200" y="1828800"/>
            <a:ext cx="1911350" cy="2743200"/>
          </a:xfrm>
          <a:prstGeom prst="rect">
            <a:avLst/>
          </a:prstGeom>
          <a:noFill/>
          <a:ln w="9525">
            <a:solidFill>
              <a:srgbClr val="FF3300"/>
            </a:solidFill>
            <a:miter lim="800000"/>
            <a:headEnd/>
            <a:tailEnd/>
          </a:ln>
        </p:spPr>
      </p:pic>
      <p:pic>
        <p:nvPicPr>
          <p:cNvPr id="12294" name="Picture 6" descr="6BD468E8"/>
          <p:cNvPicPr>
            <a:picLocks noChangeAspect="1" noChangeArrowheads="1"/>
          </p:cNvPicPr>
          <p:nvPr/>
        </p:nvPicPr>
        <p:blipFill>
          <a:blip r:embed="rId3" cstate="print">
            <a:lum bright="-18000" contrast="36000"/>
          </a:blip>
          <a:srcRect/>
          <a:stretch>
            <a:fillRect/>
          </a:stretch>
        </p:blipFill>
        <p:spPr bwMode="auto">
          <a:xfrm>
            <a:off x="6553200" y="1600200"/>
            <a:ext cx="2443163" cy="3733800"/>
          </a:xfrm>
          <a:prstGeom prst="rect">
            <a:avLst/>
          </a:prstGeom>
          <a:noFill/>
          <a:ln w="9525">
            <a:solidFill>
              <a:srgbClr val="FF3300"/>
            </a:solidFill>
            <a:miter lim="800000"/>
            <a:headEnd/>
            <a:tailEnd/>
          </a:ln>
        </p:spPr>
      </p:pic>
      <p:sp>
        <p:nvSpPr>
          <p:cNvPr id="12297" name="Rectangle 9"/>
          <p:cNvSpPr>
            <a:spLocks noChangeArrowheads="1"/>
          </p:cNvSpPr>
          <p:nvPr/>
        </p:nvSpPr>
        <p:spPr bwMode="auto">
          <a:xfrm>
            <a:off x="4038600" y="4648200"/>
            <a:ext cx="2362200" cy="1600200"/>
          </a:xfrm>
          <a:prstGeom prst="rect">
            <a:avLst/>
          </a:prstGeom>
          <a:solidFill>
            <a:srgbClr val="FFFFCC"/>
          </a:solidFill>
          <a:ln w="9525">
            <a:noFill/>
            <a:miter lim="800000"/>
            <a:headEnd/>
            <a:tailEnd/>
          </a:ln>
          <a:effectLst/>
        </p:spPr>
        <p:txBody>
          <a:bodyPr/>
          <a:lstStyle/>
          <a:p>
            <a:pPr marL="342900" indent="-342900">
              <a:lnSpc>
                <a:spcPct val="80000"/>
              </a:lnSpc>
              <a:spcBef>
                <a:spcPct val="20000"/>
              </a:spcBef>
            </a:pPr>
            <a:r>
              <a:rPr lang="ru-RU" sz="2400">
                <a:latin typeface="Times New Roman" pitchFamily="18" charset="0"/>
              </a:rPr>
              <a:t>	</a:t>
            </a:r>
            <a:r>
              <a:rPr lang="ru-RU" sz="2200">
                <a:latin typeface="Times New Roman" pitchFamily="18" charset="0"/>
              </a:rPr>
              <a:t>Добровольцы Урала. - Екатеринбург: ИД "Сократ", 2008. - 176 с.</a:t>
            </a:r>
          </a:p>
        </p:txBody>
      </p:sp>
      <p:grpSp>
        <p:nvGrpSpPr>
          <p:cNvPr id="10" name="Группа 9"/>
          <p:cNvGrpSpPr/>
          <p:nvPr/>
        </p:nvGrpSpPr>
        <p:grpSpPr>
          <a:xfrm>
            <a:off x="0" y="0"/>
            <a:ext cx="3810000" cy="5486400"/>
            <a:chOff x="0" y="0"/>
            <a:chExt cx="3810000" cy="5486400"/>
          </a:xfrm>
        </p:grpSpPr>
        <p:pic>
          <p:nvPicPr>
            <p:cNvPr id="12295" name="Picture 7" descr="4FC60736"/>
            <p:cNvPicPr>
              <a:picLocks noChangeAspect="1" noChangeArrowheads="1"/>
            </p:cNvPicPr>
            <p:nvPr/>
          </p:nvPicPr>
          <p:blipFill>
            <a:blip r:embed="rId4" cstate="print">
              <a:lum bright="-6000" contrast="18000"/>
            </a:blip>
            <a:srcRect/>
            <a:stretch>
              <a:fillRect/>
            </a:stretch>
          </p:blipFill>
          <p:spPr bwMode="auto">
            <a:xfrm>
              <a:off x="0" y="0"/>
              <a:ext cx="3776663" cy="5486400"/>
            </a:xfrm>
            <a:prstGeom prst="rect">
              <a:avLst/>
            </a:prstGeom>
            <a:noFill/>
            <a:ln w="9525">
              <a:solidFill>
                <a:srgbClr val="FF3300"/>
              </a:solidFill>
              <a:miter lim="800000"/>
              <a:headEnd/>
              <a:tailEnd/>
            </a:ln>
          </p:spPr>
        </p:pic>
        <p:pic>
          <p:nvPicPr>
            <p:cNvPr id="12299" name="Picture 11"/>
            <p:cNvPicPr>
              <a:picLocks noChangeAspect="1" noChangeArrowheads="1"/>
            </p:cNvPicPr>
            <p:nvPr/>
          </p:nvPicPr>
          <p:blipFill>
            <a:blip r:embed="rId5" cstate="print">
              <a:lum/>
            </a:blip>
            <a:srcRect r="6000"/>
            <a:stretch>
              <a:fillRect/>
            </a:stretch>
          </p:blipFill>
          <p:spPr bwMode="auto">
            <a:xfrm>
              <a:off x="1" y="152400"/>
              <a:ext cx="3809999" cy="11430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strVal val="#ppt_w*0.70"/>
                                          </p:val>
                                        </p:tav>
                                        <p:tav tm="100000">
                                          <p:val>
                                            <p:strVal val="#ppt_w"/>
                                          </p:val>
                                        </p:tav>
                                      </p:tavLst>
                                    </p:anim>
                                    <p:anim calcmode="lin" valueType="num">
                                      <p:cBhvr>
                                        <p:cTn id="8" dur="1000" fill="hold"/>
                                        <p:tgtEl>
                                          <p:spTgt spid="12290"/>
                                        </p:tgtEl>
                                        <p:attrNameLst>
                                          <p:attrName>ppt_h</p:attrName>
                                        </p:attrNameLst>
                                      </p:cBhvr>
                                      <p:tavLst>
                                        <p:tav tm="0">
                                          <p:val>
                                            <p:strVal val="#ppt_h"/>
                                          </p:val>
                                        </p:tav>
                                        <p:tav tm="100000">
                                          <p:val>
                                            <p:strVal val="#ppt_h"/>
                                          </p:val>
                                        </p:tav>
                                      </p:tavLst>
                                    </p:anim>
                                    <p:animEffect transition="in" filter="fade">
                                      <p:cBhvr>
                                        <p:cTn id="9" dur="1000"/>
                                        <p:tgtEl>
                                          <p:spTgt spid="12290"/>
                                        </p:tgtEl>
                                      </p:cBhvr>
                                    </p:animEffect>
                                  </p:childTnLst>
                                </p:cTn>
                              </p:par>
                              <p:par>
                                <p:cTn id="10" presetID="17" presetClass="entr" presetSubtype="1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2292"/>
                                        </p:tgtEl>
                                        <p:attrNameLst>
                                          <p:attrName>style.visibility</p:attrName>
                                        </p:attrNameLst>
                                      </p:cBhvr>
                                      <p:to>
                                        <p:strVal val="visible"/>
                                      </p:to>
                                    </p:set>
                                    <p:anim calcmode="lin" valueType="num">
                                      <p:cBhvr>
                                        <p:cTn id="17" dur="1000" fill="hold"/>
                                        <p:tgtEl>
                                          <p:spTgt spid="12292"/>
                                        </p:tgtEl>
                                        <p:attrNameLst>
                                          <p:attrName>ppt_w</p:attrName>
                                        </p:attrNameLst>
                                      </p:cBhvr>
                                      <p:tavLst>
                                        <p:tav tm="0">
                                          <p:val>
                                            <p:fltVal val="0"/>
                                          </p:val>
                                        </p:tav>
                                        <p:tav tm="100000">
                                          <p:val>
                                            <p:strVal val="#ppt_w"/>
                                          </p:val>
                                        </p:tav>
                                      </p:tavLst>
                                    </p:anim>
                                    <p:anim calcmode="lin" valueType="num">
                                      <p:cBhvr>
                                        <p:cTn id="18" dur="1000" fill="hold"/>
                                        <p:tgtEl>
                                          <p:spTgt spid="12292"/>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12297"/>
                                        </p:tgtEl>
                                        <p:attrNameLst>
                                          <p:attrName>style.visibility</p:attrName>
                                        </p:attrNameLst>
                                      </p:cBhvr>
                                      <p:to>
                                        <p:strVal val="visible"/>
                                      </p:to>
                                    </p:set>
                                    <p:anim calcmode="lin" valueType="num">
                                      <p:cBhvr>
                                        <p:cTn id="21" dur="1000" fill="hold"/>
                                        <p:tgtEl>
                                          <p:spTgt spid="12297"/>
                                        </p:tgtEl>
                                        <p:attrNameLst>
                                          <p:attrName>ppt_w</p:attrName>
                                        </p:attrNameLst>
                                      </p:cBhvr>
                                      <p:tavLst>
                                        <p:tav tm="0">
                                          <p:val>
                                            <p:fltVal val="0"/>
                                          </p:val>
                                        </p:tav>
                                        <p:tav tm="100000">
                                          <p:val>
                                            <p:strVal val="#ppt_w"/>
                                          </p:val>
                                        </p:tav>
                                      </p:tavLst>
                                    </p:anim>
                                    <p:anim calcmode="lin" valueType="num">
                                      <p:cBhvr>
                                        <p:cTn id="22" dur="1000" fill="hold"/>
                                        <p:tgtEl>
                                          <p:spTgt spid="12297"/>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7" presetClass="entr" presetSubtype="10" fill="hold" nodeType="afterEffect">
                                  <p:stCondLst>
                                    <p:cond delay="0"/>
                                  </p:stCondLst>
                                  <p:childTnLst>
                                    <p:set>
                                      <p:cBhvr>
                                        <p:cTn id="25" dur="1" fill="hold">
                                          <p:stCondLst>
                                            <p:cond delay="0"/>
                                          </p:stCondLst>
                                        </p:cTn>
                                        <p:tgtEl>
                                          <p:spTgt spid="12294"/>
                                        </p:tgtEl>
                                        <p:attrNameLst>
                                          <p:attrName>style.visibility</p:attrName>
                                        </p:attrNameLst>
                                      </p:cBhvr>
                                      <p:to>
                                        <p:strVal val="visible"/>
                                      </p:to>
                                    </p:set>
                                    <p:anim calcmode="lin" valueType="num">
                                      <p:cBhvr>
                                        <p:cTn id="26" dur="1000" fill="hold"/>
                                        <p:tgtEl>
                                          <p:spTgt spid="12294"/>
                                        </p:tgtEl>
                                        <p:attrNameLst>
                                          <p:attrName>ppt_w</p:attrName>
                                        </p:attrNameLst>
                                      </p:cBhvr>
                                      <p:tavLst>
                                        <p:tav tm="0">
                                          <p:val>
                                            <p:fltVal val="0"/>
                                          </p:val>
                                        </p:tav>
                                        <p:tav tm="100000">
                                          <p:val>
                                            <p:strVal val="#ppt_w"/>
                                          </p:val>
                                        </p:tav>
                                      </p:tavLst>
                                    </p:anim>
                                    <p:anim calcmode="lin" valueType="num">
                                      <p:cBhvr>
                                        <p:cTn id="27" dur="1000" fill="hold"/>
                                        <p:tgtEl>
                                          <p:spTgt spid="122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C2FE2F40"/>
          <p:cNvPicPr>
            <a:picLocks noChangeAspect="1" noChangeArrowheads="1"/>
          </p:cNvPicPr>
          <p:nvPr>
            <p:ph type="body" idx="1"/>
          </p:nvPr>
        </p:nvPicPr>
        <p:blipFill>
          <a:blip r:embed="rId2" cstate="print"/>
          <a:srcRect/>
          <a:stretch>
            <a:fillRect/>
          </a:stretch>
        </p:blipFill>
        <p:spPr>
          <a:xfrm>
            <a:off x="0" y="0"/>
            <a:ext cx="4108450" cy="5638800"/>
          </a:xfrm>
          <a:noFill/>
          <a:ln>
            <a:solidFill>
              <a:srgbClr val="FF3300"/>
            </a:solidFill>
          </a:ln>
        </p:spPr>
      </p:pic>
      <p:pic>
        <p:nvPicPr>
          <p:cNvPr id="16389" name="Picture 5" descr="2A76508C"/>
          <p:cNvPicPr>
            <a:picLocks noChangeAspect="1" noChangeArrowheads="1"/>
          </p:cNvPicPr>
          <p:nvPr/>
        </p:nvPicPr>
        <p:blipFill>
          <a:blip r:embed="rId3" cstate="print">
            <a:lum bright="-12000" contrast="30000"/>
          </a:blip>
          <a:srcRect/>
          <a:stretch>
            <a:fillRect/>
          </a:stretch>
        </p:blipFill>
        <p:spPr bwMode="auto">
          <a:xfrm>
            <a:off x="4267200" y="152400"/>
            <a:ext cx="2001838" cy="3048000"/>
          </a:xfrm>
          <a:prstGeom prst="rect">
            <a:avLst/>
          </a:prstGeom>
          <a:noFill/>
          <a:ln w="9525">
            <a:solidFill>
              <a:srgbClr val="FF3300"/>
            </a:solidFill>
            <a:miter lim="800000"/>
            <a:headEnd/>
            <a:tailEnd/>
          </a:ln>
        </p:spPr>
      </p:pic>
      <p:sp>
        <p:nvSpPr>
          <p:cNvPr id="16391" name="Rectangle 7"/>
          <p:cNvSpPr>
            <a:spLocks noChangeArrowheads="1"/>
          </p:cNvSpPr>
          <p:nvPr/>
        </p:nvSpPr>
        <p:spPr bwMode="auto">
          <a:xfrm>
            <a:off x="6400800" y="228600"/>
            <a:ext cx="2514600" cy="2590800"/>
          </a:xfrm>
          <a:prstGeom prst="rect">
            <a:avLst/>
          </a:prstGeom>
          <a:solidFill>
            <a:srgbClr val="FFFFCC"/>
          </a:solidFill>
          <a:ln w="9525">
            <a:noFill/>
            <a:miter lim="800000"/>
            <a:headEnd/>
            <a:tailEnd/>
          </a:ln>
          <a:effectLst/>
        </p:spPr>
        <p:txBody>
          <a:bodyPr/>
          <a:lstStyle/>
          <a:p>
            <a:pPr marL="342900" indent="-342900">
              <a:lnSpc>
                <a:spcPct val="80000"/>
              </a:lnSpc>
              <a:spcBef>
                <a:spcPct val="20000"/>
              </a:spcBef>
            </a:pPr>
            <a:r>
              <a:rPr lang="ru-RU" sz="2200" dirty="0">
                <a:latin typeface="Times New Roman" pitchFamily="18" charset="0"/>
              </a:rPr>
              <a:t>	Добровольцы Урала: Воспоминания, очерки. – Свердловск, </a:t>
            </a:r>
            <a:r>
              <a:rPr lang="ru-RU" sz="2200" dirty="0" err="1">
                <a:latin typeface="Times New Roman" pitchFamily="18" charset="0"/>
              </a:rPr>
              <a:t>Средне-Уральское</a:t>
            </a:r>
            <a:r>
              <a:rPr lang="ru-RU" sz="2200" dirty="0">
                <a:latin typeface="Times New Roman" pitchFamily="18" charset="0"/>
              </a:rPr>
              <a:t> кн. изд-во, 1980. – 240 с.: ил. </a:t>
            </a:r>
          </a:p>
        </p:txBody>
      </p:sp>
      <p:pic>
        <p:nvPicPr>
          <p:cNvPr id="7" name="Picture 6" descr="EADC3235"/>
          <p:cNvPicPr>
            <a:picLocks noChangeAspect="1" noChangeArrowheads="1"/>
          </p:cNvPicPr>
          <p:nvPr/>
        </p:nvPicPr>
        <p:blipFill>
          <a:blip r:embed="rId4" cstate="print">
            <a:lum bright="-10000" contrast="20000"/>
          </a:blip>
          <a:srcRect/>
          <a:stretch>
            <a:fillRect/>
          </a:stretch>
        </p:blipFill>
        <p:spPr bwMode="auto">
          <a:xfrm>
            <a:off x="4343400" y="3657600"/>
            <a:ext cx="1624298" cy="2438400"/>
          </a:xfrm>
          <a:prstGeom prst="rect">
            <a:avLst/>
          </a:prstGeom>
          <a:noFill/>
          <a:ln w="9525">
            <a:solidFill>
              <a:srgbClr val="FF3300"/>
            </a:solidFill>
            <a:miter lim="800000"/>
            <a:headEnd/>
            <a:tailEnd/>
          </a:ln>
        </p:spPr>
      </p:pic>
      <p:sp>
        <p:nvSpPr>
          <p:cNvPr id="8" name="Rectangle 11"/>
          <p:cNvSpPr>
            <a:spLocks noChangeArrowheads="1"/>
          </p:cNvSpPr>
          <p:nvPr/>
        </p:nvSpPr>
        <p:spPr bwMode="auto">
          <a:xfrm>
            <a:off x="6172200" y="3429000"/>
            <a:ext cx="2819400" cy="3429000"/>
          </a:xfrm>
          <a:prstGeom prst="rect">
            <a:avLst/>
          </a:prstGeom>
          <a:solidFill>
            <a:srgbClr val="FFFFCC"/>
          </a:solidFill>
          <a:ln w="9525">
            <a:noFill/>
            <a:miter lim="800000"/>
            <a:headEnd/>
            <a:tailEnd/>
          </a:ln>
          <a:effectLst/>
        </p:spPr>
        <p:txBody>
          <a:bodyPr/>
          <a:lstStyle/>
          <a:p>
            <a:pPr marL="342900" indent="-342900">
              <a:lnSpc>
                <a:spcPct val="80000"/>
              </a:lnSpc>
              <a:spcBef>
                <a:spcPct val="20000"/>
              </a:spcBef>
            </a:pPr>
            <a:r>
              <a:rPr lang="ru-RU" sz="2200" dirty="0">
                <a:latin typeface="Times New Roman" pitchFamily="18" charset="0"/>
              </a:rPr>
              <a:t> </a:t>
            </a:r>
            <a:r>
              <a:rPr lang="ru-RU" sz="2200" dirty="0" smtClean="0">
                <a:latin typeface="Times New Roman" pitchFamily="18" charset="0"/>
              </a:rPr>
              <a:t>	Броня крепка… Рассказ </a:t>
            </a:r>
            <a:r>
              <a:rPr lang="ru-RU" sz="2200" dirty="0">
                <a:latin typeface="Times New Roman" pitchFamily="18" charset="0"/>
              </a:rPr>
              <a:t>о боевом пути Уральского добровольческого танкового корпуса. / Сост. Н. А. Широкова. – Екатеринбург: </a:t>
            </a:r>
            <a:r>
              <a:rPr lang="ru-RU" sz="2200" dirty="0" err="1">
                <a:latin typeface="Times New Roman" pitchFamily="18" charset="0"/>
              </a:rPr>
              <a:t>Изд-й</a:t>
            </a:r>
            <a:r>
              <a:rPr lang="ru-RU" sz="2200" dirty="0">
                <a:latin typeface="Times New Roman" pitchFamily="18" charset="0"/>
              </a:rPr>
              <a:t> дом «ПАКРУС», 2000. – 128 с.: ил. – (Урал. ХХ век).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ppt_w</p:attrName>
                                        </p:attrNameLst>
                                      </p:cBhvr>
                                      <p:tavLst>
                                        <p:tav tm="0">
                                          <p:val>
                                            <p:fltVal val="0"/>
                                          </p:val>
                                        </p:tav>
                                        <p:tav tm="100000">
                                          <p:val>
                                            <p:strVal val="#ppt_w"/>
                                          </p:val>
                                        </p:tav>
                                      </p:tavLst>
                                    </p:anim>
                                    <p:anim calcmode="lin" valueType="num">
                                      <p:cBhvr>
                                        <p:cTn id="8" dur="1000" fill="hold"/>
                                        <p:tgtEl>
                                          <p:spTgt spid="16388"/>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16389"/>
                                        </p:tgtEl>
                                        <p:attrNameLst>
                                          <p:attrName>style.visibility</p:attrName>
                                        </p:attrNameLst>
                                      </p:cBhvr>
                                      <p:to>
                                        <p:strVal val="visible"/>
                                      </p:to>
                                    </p:set>
                                    <p:anim calcmode="lin" valueType="num">
                                      <p:cBhvr>
                                        <p:cTn id="12" dur="1000" fill="hold"/>
                                        <p:tgtEl>
                                          <p:spTgt spid="16389"/>
                                        </p:tgtEl>
                                        <p:attrNameLst>
                                          <p:attrName>ppt_w</p:attrName>
                                        </p:attrNameLst>
                                      </p:cBhvr>
                                      <p:tavLst>
                                        <p:tav tm="0">
                                          <p:val>
                                            <p:fltVal val="0"/>
                                          </p:val>
                                        </p:tav>
                                        <p:tav tm="100000">
                                          <p:val>
                                            <p:strVal val="#ppt_w"/>
                                          </p:val>
                                        </p:tav>
                                      </p:tavLst>
                                    </p:anim>
                                    <p:anim calcmode="lin" valueType="num">
                                      <p:cBhvr>
                                        <p:cTn id="13" dur="1000" fill="hold"/>
                                        <p:tgtEl>
                                          <p:spTgt spid="16389"/>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16391"/>
                                        </p:tgtEl>
                                        <p:attrNameLst>
                                          <p:attrName>style.visibility</p:attrName>
                                        </p:attrNameLst>
                                      </p:cBhvr>
                                      <p:to>
                                        <p:strVal val="visible"/>
                                      </p:to>
                                    </p:set>
                                    <p:anim calcmode="lin" valueType="num">
                                      <p:cBhvr>
                                        <p:cTn id="16" dur="1000" fill="hold"/>
                                        <p:tgtEl>
                                          <p:spTgt spid="16391"/>
                                        </p:tgtEl>
                                        <p:attrNameLst>
                                          <p:attrName>ppt_w</p:attrName>
                                        </p:attrNameLst>
                                      </p:cBhvr>
                                      <p:tavLst>
                                        <p:tav tm="0">
                                          <p:val>
                                            <p:fltVal val="0"/>
                                          </p:val>
                                        </p:tav>
                                        <p:tav tm="100000">
                                          <p:val>
                                            <p:strVal val="#ppt_w"/>
                                          </p:val>
                                        </p:tav>
                                      </p:tavLst>
                                    </p:anim>
                                    <p:anim calcmode="lin" valueType="num">
                                      <p:cBhvr>
                                        <p:cTn id="17" dur="1000" fill="hold"/>
                                        <p:tgtEl>
                                          <p:spTgt spid="16391"/>
                                        </p:tgtEl>
                                        <p:attrNameLst>
                                          <p:attrName>ppt_h</p:attrName>
                                        </p:attrNameLst>
                                      </p:cBhvr>
                                      <p:tavLst>
                                        <p:tav tm="0">
                                          <p:val>
                                            <p:strVal val="#ppt_h"/>
                                          </p:val>
                                        </p:tav>
                                        <p:tav tm="100000">
                                          <p:val>
                                            <p:strVal val="#ppt_h"/>
                                          </p:val>
                                        </p:tav>
                                      </p:tavLst>
                                    </p:anim>
                                  </p:childTnLst>
                                </p:cTn>
                              </p:par>
                            </p:childTnLst>
                          </p:cTn>
                        </p:par>
                        <p:par>
                          <p:cTn id="18" fill="hold">
                            <p:stCondLst>
                              <p:cond delay="2000"/>
                            </p:stCondLst>
                            <p:childTnLst>
                              <p:par>
                                <p:cTn id="19" presetID="17" presetClass="entr" presetSubtype="1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nimBg="1"/>
      <p:bldP spid="8" grpId="0" animBg="1"/>
    </p:bld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656</TotalTime>
  <Words>353</Words>
  <Application>Microsoft Office PowerPoint</Application>
  <PresentationFormat>Экран (4:3)</PresentationFormat>
  <Paragraphs>87</Paragraphs>
  <Slides>15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15</vt:i4>
      </vt:variant>
    </vt:vector>
  </HeadingPairs>
  <TitlesOfParts>
    <vt:vector size="18" baseType="lpstr">
      <vt:lpstr>Arial</vt:lpstr>
      <vt:lpstr>Times New Roman</vt:lpstr>
      <vt:lpstr>Оформление по умолчанию</vt:lpstr>
      <vt:lpstr> НАРОДНЫЙ ПОДВИГ  Уральский Добровольческий танковый корпус</vt:lpstr>
      <vt:lpstr>Слайд 2</vt:lpstr>
      <vt:lpstr>Слайд 3</vt:lpstr>
      <vt:lpstr>Слайд 4</vt:lpstr>
      <vt:lpstr>Слайд 5</vt:lpstr>
      <vt:lpstr>Январь – март 1943 г. формирование Уральского танкового корпуса</vt:lpstr>
      <vt:lpstr>Клятва бойцов, командиров и политработников Уральского Добровольческого танкового корпуса</vt:lpstr>
      <vt:lpstr>Основные боевые операции УДТК</vt:lpstr>
      <vt:lpstr>Слайд 9</vt:lpstr>
      <vt:lpstr>Слайд 10</vt:lpstr>
      <vt:lpstr>Слайд 11</vt:lpstr>
      <vt:lpstr>Слайд 12</vt:lpstr>
      <vt:lpstr>Из воспоминаний ветеранов…</vt:lpstr>
      <vt:lpstr>ПАМЯТЬ О ГЕРОЯХ  БУДЕТ ЖИТЬ ВЕЧНО!</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Библиотека</dc:creator>
  <cp:lastModifiedBy>Библиотека</cp:lastModifiedBy>
  <cp:revision>35</cp:revision>
  <cp:lastPrinted>1601-01-01T00:00:00Z</cp:lastPrinted>
  <dcterms:created xsi:type="dcterms:W3CDTF">1601-01-01T00:00:00Z</dcterms:created>
  <dcterms:modified xsi:type="dcterms:W3CDTF">2020-02-13T09:15:24Z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