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>
        <p:scale>
          <a:sx n="118" d="100"/>
          <a:sy n="118" d="100"/>
        </p:scale>
        <p:origin x="1548" y="30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3764CA-84BA-48C1-8A84-1922AAA8F738}" type="datetimeFigureOut">
              <a:rPr lang="ru-RU"/>
              <a:pPr/>
              <a:t>18.12.2015</a:t>
            </a:fld>
            <a:endParaRPr lang="ru-R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BE69A18-DE0D-4724-9E4F-C40553447C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91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BCB5-7F60-4C6B-A3F9-4C41B7F85EF1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5935-CFAC-4E1E-B788-22E0248A1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C2987D8-8EE6-44FB-B84C-29708A8BC0EB}" type="datetimeFigureOut">
              <a:rPr lang="en-US"/>
              <a:pPr>
                <a:defRPr/>
              </a:pPr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06DF78-3A4B-40AD-8C80-ED6E87345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7512F-0D11-40C3-80D2-66408EC2AF75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93921B-3CB7-46F3-AF06-960DC509B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</a:rPr>
              <a:t>Электронный учет оплаты питания учащихся</a:t>
            </a:r>
            <a:r>
              <a:rPr lang="ru-RU" sz="4000" smtClean="0">
                <a:solidFill>
                  <a:srgbClr val="CC0000"/>
                </a:solidFill>
              </a:rPr>
              <a:t> </a:t>
            </a:r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" y="395592"/>
            <a:ext cx="877411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</a:rPr>
              <a:t>Виды карт</a:t>
            </a:r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Портал «Питание школьников»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http://www.ekburg.ru/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 l="27304" t="43079" r="27138" b="6052"/>
          <a:stretch>
            <a:fillRect/>
          </a:stretch>
        </p:blipFill>
        <p:spPr bwMode="auto">
          <a:xfrm>
            <a:off x="1651000" y="1479550"/>
            <a:ext cx="5688013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15963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Детальная информация о том, что ребенок ел в столовой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5517232"/>
            <a:ext cx="4572000" cy="1200329"/>
          </a:xfrm>
          <a:prstGeom prst="rect">
            <a:avLst/>
          </a:prstGeom>
          <a:gradFill>
            <a:gsLst>
              <a:gs pos="28000">
                <a:schemeClr val="accent3">
                  <a:tint val="18000"/>
                  <a:satMod val="120000"/>
                  <a:lumMod val="88000"/>
                </a:schemeClr>
              </a:gs>
              <a:gs pos="100000">
                <a:schemeClr val="accent3">
                  <a:tint val="40000"/>
                  <a:satMod val="100000"/>
                  <a:lumMod val="78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rebuchet MS"/>
                <a:cs typeface="+mn-cs"/>
              </a:rPr>
              <a:t>На портале родители узнают чем питался ребенок сегодня и в предыдущие дни.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399164">
            <a:off x="-564119" y="3045004"/>
            <a:ext cx="1039078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Соглашение об организации питания в общеобразовательном учреждении.</a:t>
            </a:r>
          </a:p>
        </p:txBody>
      </p:sp>
      <p:sp>
        <p:nvSpPr>
          <p:cNvPr id="4" name="Прямоугольник 3"/>
          <p:cNvSpPr/>
          <p:nvPr/>
        </p:nvSpPr>
        <p:spPr>
          <a:xfrm rot="20399164">
            <a:off x="-564120" y="3045005"/>
            <a:ext cx="1039078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Соглашение об организации питания в общеобразовательном учреждении.</a:t>
            </a:r>
          </a:p>
        </p:txBody>
      </p:sp>
      <p:sp>
        <p:nvSpPr>
          <p:cNvPr id="55300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927100"/>
          </a:xfrm>
        </p:spPr>
        <p:txBody>
          <a:bodyPr/>
          <a:lstStyle/>
          <a:p>
            <a:pPr eaLnBrk="1" hangingPunct="1"/>
            <a:r>
              <a:rPr lang="ru-RU" sz="3200" i="1" smtClean="0"/>
              <a:t>Система учета и порядок оплаты полученного Учеником питания</a:t>
            </a:r>
          </a:p>
        </p:txBody>
      </p:sp>
      <p:sp>
        <p:nvSpPr>
          <p:cNvPr id="55301" name="Объект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5791200"/>
          </a:xfrm>
          <a:prstGeom prst="rect">
            <a:avLst/>
          </a:prstGeom>
        </p:spPr>
        <p:txBody>
          <a:bodyPr/>
          <a:lstStyle/>
          <a:p>
            <a:pPr algn="just" eaLnBrk="1" hangingPunct="1"/>
            <a:r>
              <a:rPr lang="ru-RU" sz="1600" smtClean="0"/>
              <a:t>В Учреждении в целях учета питания учащихся организована автоматизированная информационная система учета (далее – АИС). Для идентификации Ученика используется персональная карта. Карта привязывается к лицевому счету учащегося.</a:t>
            </a:r>
          </a:p>
          <a:p>
            <a:pPr algn="just" eaLnBrk="1" hangingPunct="1"/>
            <a:r>
              <a:rPr lang="ru-RU" sz="1600" smtClean="0"/>
              <a:t>Средства родительской платы учитываются на лицевом счете Ученика.</a:t>
            </a:r>
          </a:p>
          <a:p>
            <a:pPr algn="just" eaLnBrk="1" hangingPunct="1"/>
            <a:r>
              <a:rPr lang="ru-RU" sz="1600" smtClean="0"/>
              <a:t>Родители (законные представители) Ученика перечисляют родительскую плату за питание через кредитные учреждения и электронные терминалы, </a:t>
            </a:r>
          </a:p>
          <a:p>
            <a:pPr algn="just" eaLnBrk="1" hangingPunct="1"/>
            <a:r>
              <a:rPr lang="ru-RU" sz="1600" smtClean="0"/>
              <a:t>Оплата производится Учреждением на основании данных о полученном Учеником питании.</a:t>
            </a:r>
          </a:p>
          <a:p>
            <a:pPr algn="just" eaLnBrk="1" hangingPunct="1"/>
            <a:r>
              <a:rPr lang="ru-RU" sz="1600" smtClean="0"/>
              <a:t>Организованное питание Ученика за счет родительской платы может осуществляться при наличии задолженности средств на лицевом счете Ученика в размере, не превышающем лимит задолженности, который устанавливается образовательным учреждением. При достижении задолженности по родительской плате предела, питание Ученику не предоставляется.  </a:t>
            </a:r>
          </a:p>
          <a:p>
            <a:pPr algn="just" eaLnBrk="1" hangingPunct="1"/>
            <a:r>
              <a:rPr lang="ru-RU" sz="1600" smtClean="0"/>
              <a:t>Ученик может получить неорганизованное питание за наличный расчет в любом случае. </a:t>
            </a:r>
          </a:p>
          <a:p>
            <a:pPr algn="just" eaLnBrk="1" hangingPunct="1"/>
            <a:r>
              <a:rPr lang="ru-RU" sz="1600" smtClean="0"/>
              <a:t>Информация о полученном Учеником питании, сумме, подлежащей оплате за него за счет средств родительской платы, о состоянии лицевого счета доступна в режиме онлайн на портале «Школьное питание» в личном кабинете учащегося, а также может быть предоставлена на бумажном носителе классным руководителем Ученика по письменному запросу родителей (законных представителей).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239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Электронный учет оплаты питания учащихся </vt:lpstr>
      <vt:lpstr>Слайд 2</vt:lpstr>
      <vt:lpstr>Виды карт</vt:lpstr>
      <vt:lpstr>Портал «Питание школьников» http://www.ekburg.ru/ </vt:lpstr>
      <vt:lpstr>Слайд 5</vt:lpstr>
      <vt:lpstr>Слайд 6</vt:lpstr>
      <vt:lpstr>Детальная информация о том, что ребенок ел в столовой</vt:lpstr>
      <vt:lpstr>Слайд 8</vt:lpstr>
      <vt:lpstr>Система учета и порядок оплаты полученного Учеником питания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учет оплаты питания учащихся</dc:title>
  <dc:creator>lapina_ia</dc:creator>
  <cp:lastModifiedBy>ПЕРСПЕКТИВА</cp:lastModifiedBy>
  <cp:revision>5</cp:revision>
  <cp:lastPrinted>2013-06-10T07:29:44Z</cp:lastPrinted>
  <dcterms:created xsi:type="dcterms:W3CDTF">2013-05-24T07:59:36Z</dcterms:created>
  <dcterms:modified xsi:type="dcterms:W3CDTF">2015-12-18T11:41:25Z</dcterms:modified>
</cp:coreProperties>
</file>